
<file path=[Content_Types].xml><?xml version="1.0" encoding="utf-8"?>
<Types xmlns="http://schemas.openxmlformats.org/package/2006/content-types">
  <Default Extension="png" ContentType="image/png"/>
  <Default Extension="tmp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822" r:id="rId1"/>
  </p:sldMasterIdLst>
  <p:notesMasterIdLst>
    <p:notesMasterId r:id="rId40"/>
  </p:notesMasterIdLst>
  <p:handoutMasterIdLst>
    <p:handoutMasterId r:id="rId41"/>
  </p:handoutMasterIdLst>
  <p:sldIdLst>
    <p:sldId id="378" r:id="rId2"/>
    <p:sldId id="597" r:id="rId3"/>
    <p:sldId id="605" r:id="rId4"/>
    <p:sldId id="554" r:id="rId5"/>
    <p:sldId id="574" r:id="rId6"/>
    <p:sldId id="573" r:id="rId7"/>
    <p:sldId id="578" r:id="rId8"/>
    <p:sldId id="606" r:id="rId9"/>
    <p:sldId id="607" r:id="rId10"/>
    <p:sldId id="608" r:id="rId11"/>
    <p:sldId id="602" r:id="rId12"/>
    <p:sldId id="603" r:id="rId13"/>
    <p:sldId id="604" r:id="rId14"/>
    <p:sldId id="609" r:id="rId15"/>
    <p:sldId id="610" r:id="rId16"/>
    <p:sldId id="611" r:id="rId17"/>
    <p:sldId id="500" r:id="rId18"/>
    <p:sldId id="612" r:id="rId19"/>
    <p:sldId id="613" r:id="rId20"/>
    <p:sldId id="614" r:id="rId21"/>
    <p:sldId id="618" r:id="rId22"/>
    <p:sldId id="615" r:id="rId23"/>
    <p:sldId id="617" r:id="rId24"/>
    <p:sldId id="616" r:id="rId25"/>
    <p:sldId id="619" r:id="rId26"/>
    <p:sldId id="620" r:id="rId27"/>
    <p:sldId id="476" r:id="rId28"/>
    <p:sldId id="480" r:id="rId29"/>
    <p:sldId id="479" r:id="rId30"/>
    <p:sldId id="623" r:id="rId31"/>
    <p:sldId id="624" r:id="rId32"/>
    <p:sldId id="625" r:id="rId33"/>
    <p:sldId id="631" r:id="rId34"/>
    <p:sldId id="630" r:id="rId35"/>
    <p:sldId id="626" r:id="rId36"/>
    <p:sldId id="629" r:id="rId37"/>
    <p:sldId id="601" r:id="rId38"/>
    <p:sldId id="632" r:id="rId39"/>
  </p:sldIdLst>
  <p:sldSz cx="9144000" cy="6858000" type="overhead"/>
  <p:notesSz cx="6997700" cy="9271000"/>
  <p:kinsoku lang="ja-JP" invalStChars="、。，．・：；？！゛゜ヽヾゝゞ々ー’”）〕］｝〉》」』】°‰′″℃￠％ぁぃぅぇぉっゃゅょゎァィゥェォッャュョヮヵヶ!%),.:;?]}｡｣､･ｧｨｩｪｫｬｭｮｯｰﾞﾟ" invalEndChars="‘“（〔［｛〈《「『【￥＄$([\{｢￡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152">
          <p15:clr>
            <a:srgbClr val="A4A3A4"/>
          </p15:clr>
        </p15:guide>
        <p15:guide id="2" pos="566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0">
          <p15:clr>
            <a:srgbClr val="A4A3A4"/>
          </p15:clr>
        </p15:guide>
        <p15:guide id="2" pos="220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B0FFF8"/>
    <a:srgbClr val="FC0128"/>
    <a:srgbClr val="FFAE1A"/>
    <a:srgbClr val="F0EAD5"/>
    <a:srgbClr val="E2F4E7"/>
    <a:srgbClr val="E1E9FB"/>
    <a:srgbClr val="064308"/>
    <a:srgbClr val="0F0C8F"/>
    <a:srgbClr val="00CC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62" autoAdjust="0"/>
    <p:restoredTop sz="89420" autoAdjust="0"/>
  </p:normalViewPr>
  <p:slideViewPr>
    <p:cSldViewPr>
      <p:cViewPr varScale="1">
        <p:scale>
          <a:sx n="80" d="100"/>
          <a:sy n="80" d="100"/>
        </p:scale>
        <p:origin x="1114" y="48"/>
      </p:cViewPr>
      <p:guideLst>
        <p:guide orient="horz" pos="4152"/>
        <p:guide pos="5664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55" d="100"/>
          <a:sy n="55" d="100"/>
        </p:scale>
        <p:origin x="-2070" y="-84"/>
      </p:cViewPr>
      <p:guideLst>
        <p:guide orient="horz" pos="2920"/>
        <p:guide pos="22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_rels/viewProps.xml.rels><?xml version="1.0" encoding="UTF-8" standalone="yes"?>
<Relationships xmlns="http://schemas.openxmlformats.org/package/2006/relationships"><Relationship Id="rId2" Type="http://schemas.openxmlformats.org/officeDocument/2006/relationships/slide" Target="slides/slide29.xml"/><Relationship Id="rId1" Type="http://schemas.openxmlformats.org/officeDocument/2006/relationships/slide" Target="slides/slide2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image" Target="../media/image45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959942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22338" y="388938"/>
            <a:ext cx="5160962" cy="3870325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</p:spTree>
    <p:extLst>
      <p:ext uri="{BB962C8B-B14F-4D97-AF65-F5344CB8AC3E}">
        <p14:creationId xmlns:p14="http://schemas.microsoft.com/office/powerpoint/2010/main" val="317718718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lnSpc>
        <a:spcPct val="90000"/>
      </a:lnSpc>
      <a:spcBef>
        <a:spcPct val="4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lnSpc>
        <a:spcPct val="90000"/>
      </a:lnSpc>
      <a:spcBef>
        <a:spcPct val="4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lnSpc>
        <a:spcPct val="90000"/>
      </a:lnSpc>
      <a:spcBef>
        <a:spcPct val="4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lnSpc>
        <a:spcPct val="90000"/>
      </a:lnSpc>
      <a:spcBef>
        <a:spcPct val="4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lnSpc>
        <a:spcPct val="90000"/>
      </a:lnSpc>
      <a:spcBef>
        <a:spcPct val="4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2688" y="695325"/>
            <a:ext cx="4635500" cy="3476625"/>
          </a:xfrm>
          <a:ln/>
        </p:spPr>
      </p:sp>
      <p:sp>
        <p:nvSpPr>
          <p:cNvPr id="522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31863" y="4403725"/>
            <a:ext cx="5133975" cy="41719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70407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1100" y="693738"/>
            <a:ext cx="4637088" cy="3478212"/>
          </a:xfrm>
          <a:ln/>
        </p:spPr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33450" y="4403725"/>
            <a:ext cx="5130800" cy="41735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lIns="102391" tIns="51196" rIns="102391" bIns="51196"/>
          <a:lstStyle/>
          <a:p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45424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1100" y="693738"/>
            <a:ext cx="4637088" cy="3478212"/>
          </a:xfrm>
          <a:ln/>
        </p:spPr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33450" y="4403725"/>
            <a:ext cx="5130800" cy="41735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lIns="102391" tIns="51196" rIns="102391" bIns="51196"/>
          <a:lstStyle/>
          <a:p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00085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1100" y="693738"/>
            <a:ext cx="4637088" cy="3478212"/>
          </a:xfrm>
          <a:ln/>
        </p:spPr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33450" y="4403725"/>
            <a:ext cx="5130800" cy="41735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lIns="102391" tIns="51196" rIns="102391" bIns="51196"/>
          <a:lstStyle/>
          <a:p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30791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1100" y="693738"/>
            <a:ext cx="4637088" cy="3478212"/>
          </a:xfrm>
          <a:ln/>
        </p:spPr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33450" y="4403725"/>
            <a:ext cx="5130800" cy="41735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lIns="102391" tIns="51196" rIns="102391" bIns="51196"/>
          <a:lstStyle/>
          <a:p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28780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419600"/>
            <a:ext cx="5181600" cy="41910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 smtClean="0">
                <a:latin typeface="Arial" panose="020B0604020202020204" pitchFamily="34" charset="0"/>
              </a:rPr>
              <a:t>TOF ~ 500ns</a:t>
            </a:r>
          </a:p>
          <a:p>
            <a:r>
              <a:rPr lang="en-US" altLang="en-US" dirty="0" smtClean="0">
                <a:latin typeface="Arial" panose="020B0604020202020204" pitchFamily="34" charset="0"/>
              </a:rPr>
              <a:t>D TOF=100ps (resolution) and centroid determination to 1ps</a:t>
            </a:r>
          </a:p>
        </p:txBody>
      </p:sp>
    </p:spTree>
    <p:extLst>
      <p:ext uri="{BB962C8B-B14F-4D97-AF65-F5344CB8AC3E}">
        <p14:creationId xmlns:p14="http://schemas.microsoft.com/office/powerpoint/2010/main" val="28708957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419600"/>
            <a:ext cx="5181600" cy="41910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 smtClean="0">
                <a:latin typeface="Arial" panose="020B0604020202020204" pitchFamily="34" charset="0"/>
              </a:rPr>
              <a:t>TOF ~ 500ns</a:t>
            </a:r>
          </a:p>
          <a:p>
            <a:r>
              <a:rPr lang="en-US" altLang="en-US" dirty="0" smtClean="0">
                <a:latin typeface="Arial" panose="020B0604020202020204" pitchFamily="34" charset="0"/>
              </a:rPr>
              <a:t>D TOF=100ps (resolution) and centroid determination to 1ps</a:t>
            </a:r>
          </a:p>
        </p:txBody>
      </p:sp>
    </p:spTree>
    <p:extLst>
      <p:ext uri="{BB962C8B-B14F-4D97-AF65-F5344CB8AC3E}">
        <p14:creationId xmlns:p14="http://schemas.microsoft.com/office/powerpoint/2010/main" val="4755202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419600"/>
            <a:ext cx="5181600" cy="41910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 smtClean="0">
                <a:latin typeface="Arial" panose="020B0604020202020204" pitchFamily="34" charset="0"/>
              </a:rPr>
              <a:t>TOF ~ 500ns</a:t>
            </a:r>
          </a:p>
          <a:p>
            <a:r>
              <a:rPr lang="en-US" altLang="en-US" dirty="0" smtClean="0">
                <a:latin typeface="Arial" panose="020B0604020202020204" pitchFamily="34" charset="0"/>
              </a:rPr>
              <a:t>D TOF=100ps (resolution) and centroid determination to 1ps</a:t>
            </a:r>
          </a:p>
        </p:txBody>
      </p:sp>
    </p:spTree>
    <p:extLst>
      <p:ext uri="{BB962C8B-B14F-4D97-AF65-F5344CB8AC3E}">
        <p14:creationId xmlns:p14="http://schemas.microsoft.com/office/powerpoint/2010/main" val="5341631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419600"/>
            <a:ext cx="5181600" cy="41910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25844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1100" y="693738"/>
            <a:ext cx="4637088" cy="3478212"/>
          </a:xfrm>
          <a:ln/>
        </p:spPr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33450" y="4403725"/>
            <a:ext cx="5130800" cy="41735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lIns="102391" tIns="51196" rIns="102391" bIns="51196"/>
          <a:lstStyle/>
          <a:p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026381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419600"/>
            <a:ext cx="5181600" cy="41910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74374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1100" y="693738"/>
            <a:ext cx="4637088" cy="3478212"/>
          </a:xfrm>
          <a:ln/>
        </p:spPr>
      </p:sp>
      <p:sp>
        <p:nvSpPr>
          <p:cNvPr id="53251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933450" y="4403725"/>
            <a:ext cx="5130800" cy="41735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lIns="102391" tIns="51196" rIns="102391" bIns="51196"/>
          <a:lstStyle/>
          <a:p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062910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419600"/>
            <a:ext cx="5181600" cy="41910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74809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419600"/>
            <a:ext cx="5181600" cy="41910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822362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419600"/>
            <a:ext cx="5181600" cy="41910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034113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1100" y="693738"/>
            <a:ext cx="4637088" cy="3478212"/>
          </a:xfrm>
          <a:ln/>
        </p:spPr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33450" y="4403725"/>
            <a:ext cx="5130800" cy="41735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lIns="102391" tIns="51196" rIns="102391" bIns="51196"/>
          <a:lstStyle/>
          <a:p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749022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5779" name="Notes Placeholder 2"/>
          <p:cNvSpPr>
            <a:spLocks noGrp="1"/>
          </p:cNvSpPr>
          <p:nvPr>
            <p:ph type="body" idx="1"/>
          </p:nvPr>
        </p:nvSpPr>
        <p:spPr bwMode="auto">
          <a:xfrm>
            <a:off x="700088" y="4403725"/>
            <a:ext cx="5597525" cy="41719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 smtClean="0">
                <a:latin typeface="Arial" panose="020B0604020202020204" pitchFamily="34" charset="0"/>
              </a:rPr>
              <a:t>ESR at GSI consists of 6 dipole and 20 quadrupole magnets (108m circumference). Ring is operated in two different modes and in both modes the mass measurement is in both modes based on a measurement of the revolution frequencies of stored exotic ions. The equation below quantifies the frequency differences of two ion species that have a velocity difference dv and a m/q difference </a:t>
            </a:r>
            <a:r>
              <a:rPr lang="en-US" altLang="en-US" dirty="0" err="1" smtClean="0">
                <a:latin typeface="Arial" panose="020B0604020202020204" pitchFamily="34" charset="0"/>
              </a:rPr>
              <a:t>dm</a:t>
            </a:r>
            <a:r>
              <a:rPr lang="en-US" altLang="en-US" dirty="0" smtClean="0">
                <a:latin typeface="Arial" panose="020B0604020202020204" pitchFamily="34" charset="0"/>
              </a:rPr>
              <a:t>/q</a:t>
            </a:r>
          </a:p>
        </p:txBody>
      </p:sp>
    </p:spTree>
    <p:extLst>
      <p:ext uri="{BB962C8B-B14F-4D97-AF65-F5344CB8AC3E}">
        <p14:creationId xmlns:p14="http://schemas.microsoft.com/office/powerpoint/2010/main" val="294841010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419600"/>
            <a:ext cx="5181600" cy="41910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 smtClean="0">
                <a:latin typeface="Arial" panose="020B0604020202020204" pitchFamily="34" charset="0"/>
              </a:rPr>
              <a:t>Beam cooling: stochastic cooling (pre-cooling) followed by electron cooling (~few seconds). Electron cooling at ESR: electrons have almost same mean beam velocity as ion beam but much smaller velocity spread.</a:t>
            </a:r>
          </a:p>
          <a:p>
            <a:r>
              <a:rPr lang="en-US" altLang="en-US" dirty="0" err="1" smtClean="0">
                <a:latin typeface="Arial" panose="020B0604020202020204" pitchFamily="34" charset="0"/>
              </a:rPr>
              <a:t>Schottky</a:t>
            </a:r>
            <a:r>
              <a:rPr lang="en-US" altLang="en-US" dirty="0" smtClean="0">
                <a:latin typeface="Arial" panose="020B0604020202020204" pitchFamily="34" charset="0"/>
              </a:rPr>
              <a:t>: </a:t>
            </a:r>
            <a:r>
              <a:rPr lang="en-US" altLang="en-US" dirty="0" err="1" smtClean="0">
                <a:latin typeface="Arial" panose="020B0604020202020204" pitchFamily="34" charset="0"/>
              </a:rPr>
              <a:t>Dv</a:t>
            </a:r>
            <a:r>
              <a:rPr lang="en-US" altLang="en-US" dirty="0" smtClean="0">
                <a:latin typeface="Arial" panose="020B0604020202020204" pitchFamily="34" charset="0"/>
              </a:rPr>
              <a:t>=0 frequency of revolution measured by pick-up plates (</a:t>
            </a:r>
            <a:r>
              <a:rPr lang="en-US" altLang="en-US" dirty="0" err="1" smtClean="0">
                <a:latin typeface="Arial" panose="020B0604020202020204" pitchFamily="34" charset="0"/>
              </a:rPr>
              <a:t>Schottky</a:t>
            </a:r>
            <a:r>
              <a:rPr lang="en-US" altLang="en-US" dirty="0" smtClean="0">
                <a:latin typeface="Arial" panose="020B0604020202020204" pitchFamily="34" charset="0"/>
              </a:rPr>
              <a:t> noise pickup, ion with charge q induces a signal proportional to q^2 on the pickup plates, signals are sampled and Fourier transformed to  )</a:t>
            </a:r>
          </a:p>
        </p:txBody>
      </p:sp>
    </p:spTree>
    <p:extLst>
      <p:ext uri="{BB962C8B-B14F-4D97-AF65-F5344CB8AC3E}">
        <p14:creationId xmlns:p14="http://schemas.microsoft.com/office/powerpoint/2010/main" val="399338688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419600"/>
            <a:ext cx="5181600" cy="41910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 smtClean="0">
                <a:latin typeface="Arial" panose="020B0604020202020204" pitchFamily="34" charset="0"/>
              </a:rPr>
              <a:t>Complementary approach for uncooled, shorter-lived ions, revolution frequency is stationary for given m/q. Here, revolution times are measured via TOF technique. Ions cross thin metallized carbon foil. Delta electrons are created which are guided to detector by magnetic field. Ion-by-ion time stamp. 30 –50 simultaneously stored ions. </a:t>
            </a:r>
          </a:p>
          <a:p>
            <a:endParaRPr lang="en-US" altLang="en-US" dirty="0" smtClean="0">
              <a:latin typeface="Arial" panose="020B0604020202020204" pitchFamily="34" charset="0"/>
            </a:endParaRPr>
          </a:p>
          <a:p>
            <a:r>
              <a:rPr lang="en-US" altLang="en-US" dirty="0" smtClean="0">
                <a:latin typeface="cmr10"/>
              </a:rPr>
              <a:t>The duration of the cooling process is a limitation for the access of very short-lived stored nuclei. This restriction can be circumvented by tuning the storage ring to its transition energy (isochronous mode). In this special </a:t>
            </a:r>
            <a:r>
              <a:rPr lang="en-US" altLang="en-US" dirty="0" err="1" smtClean="0">
                <a:latin typeface="cmr10"/>
              </a:rPr>
              <a:t>ionoptical</a:t>
            </a:r>
            <a:r>
              <a:rPr lang="en-US" altLang="en-US" dirty="0" smtClean="0">
                <a:latin typeface="cmr10"/>
              </a:rPr>
              <a:t> mode the revolution time is independent of the velocity spread because the faster ions of each isotope are guided on longer trajectories to preserve a constant revolution time [17]. The </a:t>
            </a:r>
            <a:r>
              <a:rPr lang="en-US" altLang="en-US" dirty="0" err="1" smtClean="0">
                <a:latin typeface="cmr10"/>
              </a:rPr>
              <a:t>isochronicity</a:t>
            </a:r>
            <a:r>
              <a:rPr lang="en-US" altLang="en-US" dirty="0" smtClean="0">
                <a:latin typeface="cmr10"/>
              </a:rPr>
              <a:t> condition is strictly fulfilled only for one mass-to-charge (m/q) ratio in a narrow </a:t>
            </a:r>
            <a:r>
              <a:rPr lang="en-US" altLang="en-US" dirty="0" err="1" smtClean="0">
                <a:latin typeface="cmr10"/>
              </a:rPr>
              <a:t>B</a:t>
            </a:r>
            <a:r>
              <a:rPr lang="en-US" altLang="en-US" dirty="0" err="1" smtClean="0">
                <a:latin typeface="cmmi10"/>
              </a:rPr>
              <a:t>ρ</a:t>
            </a:r>
            <a:r>
              <a:rPr lang="en-US" altLang="en-US" dirty="0" smtClean="0">
                <a:latin typeface="cmmi10"/>
              </a:rPr>
              <a:t> </a:t>
            </a:r>
            <a:r>
              <a:rPr lang="en-US" altLang="en-US" dirty="0" smtClean="0">
                <a:latin typeface="cmr10"/>
              </a:rPr>
              <a:t>range.</a:t>
            </a:r>
          </a:p>
          <a:p>
            <a:endParaRPr lang="en-US" altLang="en-US" dirty="0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783334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1100" y="693738"/>
            <a:ext cx="4637088" cy="3478212"/>
          </a:xfrm>
          <a:ln/>
        </p:spPr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33450" y="4403725"/>
            <a:ext cx="5130800" cy="41735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lIns="102391" tIns="51196" rIns="102391" bIns="51196"/>
          <a:lstStyle/>
          <a:p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554076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1100" y="693738"/>
            <a:ext cx="4637088" cy="3478212"/>
          </a:xfrm>
          <a:ln/>
        </p:spPr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33450" y="4403725"/>
            <a:ext cx="5130800" cy="41735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lIns="102391" tIns="51196" rIns="102391" bIns="51196"/>
          <a:lstStyle/>
          <a:p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247756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419600"/>
            <a:ext cx="5181600" cy="41910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 smtClean="0">
                <a:latin typeface="Arial" panose="020B0604020202020204" pitchFamily="34" charset="0"/>
              </a:rPr>
              <a:t>TOF ~ 500ns</a:t>
            </a:r>
          </a:p>
          <a:p>
            <a:r>
              <a:rPr lang="en-US" altLang="en-US" dirty="0" smtClean="0">
                <a:latin typeface="Arial" panose="020B0604020202020204" pitchFamily="34" charset="0"/>
              </a:rPr>
              <a:t>D TOF=100ps (resolution) and centroid determination to 1ps</a:t>
            </a:r>
          </a:p>
        </p:txBody>
      </p:sp>
    </p:spTree>
    <p:extLst>
      <p:ext uri="{BB962C8B-B14F-4D97-AF65-F5344CB8AC3E}">
        <p14:creationId xmlns:p14="http://schemas.microsoft.com/office/powerpoint/2010/main" val="32981093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1100" y="693738"/>
            <a:ext cx="4637088" cy="3478212"/>
          </a:xfrm>
          <a:ln/>
        </p:spPr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33450" y="4403725"/>
            <a:ext cx="5130800" cy="41735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lIns="102391" tIns="51196" rIns="102391" bIns="51196"/>
          <a:lstStyle/>
          <a:p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663790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1100" y="693738"/>
            <a:ext cx="4637088" cy="3478212"/>
          </a:xfrm>
          <a:ln/>
        </p:spPr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33450" y="4403725"/>
            <a:ext cx="5130800" cy="41735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lIns="102391" tIns="51196" rIns="102391" bIns="51196"/>
          <a:lstStyle/>
          <a:p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280290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419600"/>
            <a:ext cx="5181600" cy="41910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 smtClean="0">
                <a:latin typeface="Arial" panose="020B0604020202020204" pitchFamily="34" charset="0"/>
              </a:rPr>
              <a:t>TOF ~ 500ns</a:t>
            </a:r>
          </a:p>
          <a:p>
            <a:r>
              <a:rPr lang="en-US" altLang="en-US" dirty="0" smtClean="0">
                <a:latin typeface="Arial" panose="020B0604020202020204" pitchFamily="34" charset="0"/>
              </a:rPr>
              <a:t>D TOF=100ps (resolution) and centroid determination to 1ps</a:t>
            </a:r>
          </a:p>
        </p:txBody>
      </p:sp>
    </p:spTree>
    <p:extLst>
      <p:ext uri="{BB962C8B-B14F-4D97-AF65-F5344CB8AC3E}">
        <p14:creationId xmlns:p14="http://schemas.microsoft.com/office/powerpoint/2010/main" val="315874870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419600"/>
            <a:ext cx="5181600" cy="41910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 smtClean="0">
                <a:latin typeface="Arial" panose="020B0604020202020204" pitchFamily="34" charset="0"/>
              </a:rPr>
              <a:t>TOF ~ 500ns</a:t>
            </a:r>
          </a:p>
          <a:p>
            <a:r>
              <a:rPr lang="en-US" altLang="en-US" dirty="0" smtClean="0">
                <a:latin typeface="Arial" panose="020B0604020202020204" pitchFamily="34" charset="0"/>
              </a:rPr>
              <a:t>D TOF=100ps (resolution) and centroid determination to 1ps</a:t>
            </a:r>
          </a:p>
        </p:txBody>
      </p:sp>
    </p:spTree>
    <p:extLst>
      <p:ext uri="{BB962C8B-B14F-4D97-AF65-F5344CB8AC3E}">
        <p14:creationId xmlns:p14="http://schemas.microsoft.com/office/powerpoint/2010/main" val="42315094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1100" y="693738"/>
            <a:ext cx="4637088" cy="3478212"/>
          </a:xfrm>
          <a:ln/>
        </p:spPr>
      </p:sp>
      <p:sp>
        <p:nvSpPr>
          <p:cNvPr id="8601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33450" y="4403725"/>
            <a:ext cx="5130800" cy="41735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lIns="102391" tIns="51196" rIns="102391" bIns="51196"/>
          <a:lstStyle/>
          <a:p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567831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1100" y="693738"/>
            <a:ext cx="4637088" cy="3478212"/>
          </a:xfrm>
          <a:ln/>
        </p:spPr>
      </p:sp>
      <p:sp>
        <p:nvSpPr>
          <p:cNvPr id="8601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33450" y="4403725"/>
            <a:ext cx="5130800" cy="41735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lIns="102391" tIns="51196" rIns="102391" bIns="51196"/>
          <a:lstStyle/>
          <a:p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60874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2688" y="695325"/>
            <a:ext cx="4635500" cy="3476625"/>
          </a:xfrm>
          <a:ln/>
        </p:spPr>
      </p:sp>
      <p:sp>
        <p:nvSpPr>
          <p:cNvPr id="5837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31863" y="4403725"/>
            <a:ext cx="5133975" cy="41719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43066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2688" y="695325"/>
            <a:ext cx="4635500" cy="3476625"/>
          </a:xfrm>
          <a:ln/>
        </p:spPr>
      </p:sp>
      <p:sp>
        <p:nvSpPr>
          <p:cNvPr id="6349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31863" y="4403725"/>
            <a:ext cx="5133975" cy="41719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1853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1100" y="693738"/>
            <a:ext cx="4637088" cy="3478212"/>
          </a:xfrm>
          <a:ln/>
        </p:spPr>
      </p:sp>
      <p:sp>
        <p:nvSpPr>
          <p:cNvPr id="64515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933450" y="4403725"/>
            <a:ext cx="5130800" cy="41735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lIns="102391" tIns="51196" rIns="102391" bIns="51196"/>
          <a:lstStyle/>
          <a:p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07569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1100" y="693738"/>
            <a:ext cx="4637088" cy="3478212"/>
          </a:xfrm>
          <a:ln/>
        </p:spPr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33450" y="4403725"/>
            <a:ext cx="5130800" cy="41735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lIns="102391" tIns="51196" rIns="102391" bIns="51196"/>
          <a:lstStyle/>
          <a:p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24796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1100" y="693738"/>
            <a:ext cx="4637088" cy="3478212"/>
          </a:xfrm>
          <a:ln/>
        </p:spPr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33450" y="4403725"/>
            <a:ext cx="5130800" cy="41735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lIns="102391" tIns="51196" rIns="102391" bIns="51196"/>
          <a:lstStyle/>
          <a:p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99338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1100" y="693738"/>
            <a:ext cx="4637088" cy="3478212"/>
          </a:xfrm>
          <a:ln/>
        </p:spPr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33450" y="4403725"/>
            <a:ext cx="5130800" cy="41735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lIns="102391" tIns="51196" rIns="102391" bIns="51196"/>
          <a:lstStyle/>
          <a:p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45575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3" descr="MSU act logo.jpg                                               0000341BMacintosh HD                   B9229F79: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3188" y="139700"/>
            <a:ext cx="1192212" cy="677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15" descr="W:\ccupgrade\nscl_logo_pbg200.gif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" y="100013"/>
            <a:ext cx="601663" cy="75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Box 16"/>
          <p:cNvSpPr txBox="1">
            <a:spLocks noChangeArrowheads="1"/>
          </p:cNvSpPr>
          <p:nvPr userDrawn="1"/>
        </p:nvSpPr>
        <p:spPr bwMode="auto">
          <a:xfrm>
            <a:off x="669925" y="1320800"/>
            <a:ext cx="7864475" cy="4762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>
            <a:outerShdw dist="107763" dir="2700000" algn="ctr" rotWithShape="0">
              <a:schemeClr val="folHlink"/>
            </a:outerShdw>
          </a:effectLst>
        </p:spPr>
        <p:txBody>
          <a:bodyPr>
            <a:spAutoFit/>
          </a:bodyPr>
          <a:lstStyle/>
          <a:p>
            <a:pPr eaLnBrk="0" hangingPunct="0">
              <a:lnSpc>
                <a:spcPct val="90000"/>
              </a:lnSpc>
              <a:defRPr/>
            </a:pPr>
            <a:endParaRPr lang="en-US" sz="2800">
              <a:solidFill>
                <a:srgbClr val="B81414"/>
              </a:solidFill>
              <a:latin typeface="Arial" charset="0"/>
            </a:endParaRPr>
          </a:p>
        </p:txBody>
      </p:sp>
      <p:pic>
        <p:nvPicPr>
          <p:cNvPr id="7" name="Picture 24" descr="C:\Documents and Settings\glasmach\Desktop\1246_100.pn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76200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418354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3" descr="MSU act logo.jpg                                               0000341BMacintosh HD                   B9229F79: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3188" y="139700"/>
            <a:ext cx="1192212" cy="677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15" descr="W:\ccupgrade\nscl_logo_pbg200.gif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" y="100013"/>
            <a:ext cx="601663" cy="75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Box 16"/>
          <p:cNvSpPr txBox="1">
            <a:spLocks noChangeArrowheads="1"/>
          </p:cNvSpPr>
          <p:nvPr userDrawn="1"/>
        </p:nvSpPr>
        <p:spPr bwMode="auto">
          <a:xfrm>
            <a:off x="669925" y="1320800"/>
            <a:ext cx="7864475" cy="4762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>
            <a:outerShdw dist="107763" dir="2700000" algn="ctr" rotWithShape="0">
              <a:schemeClr val="folHlink"/>
            </a:outerShdw>
          </a:effectLst>
        </p:spPr>
        <p:txBody>
          <a:bodyPr>
            <a:spAutoFit/>
          </a:bodyPr>
          <a:lstStyle/>
          <a:p>
            <a:pPr eaLnBrk="0" hangingPunct="0">
              <a:lnSpc>
                <a:spcPct val="90000"/>
              </a:lnSpc>
              <a:defRPr/>
            </a:pPr>
            <a:endParaRPr lang="en-US" sz="2800">
              <a:solidFill>
                <a:srgbClr val="B81414"/>
              </a:solidFill>
              <a:latin typeface="Arial" charset="0"/>
            </a:endParaRPr>
          </a:p>
        </p:txBody>
      </p:sp>
      <p:pic>
        <p:nvPicPr>
          <p:cNvPr id="6" name="Picture 24" descr="C:\Documents and Settings\glasmach\Desktop\1246_100.pn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76200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849834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3" descr="MSU act logo.jpg                                               0000341BMacintosh HD                   B9229F79: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3188" y="139700"/>
            <a:ext cx="1192212" cy="677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15" descr="W:\ccupgrade\nscl_logo_pbg200.gif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" y="100013"/>
            <a:ext cx="601663" cy="75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 Box 16"/>
          <p:cNvSpPr txBox="1">
            <a:spLocks noChangeArrowheads="1"/>
          </p:cNvSpPr>
          <p:nvPr userDrawn="1"/>
        </p:nvSpPr>
        <p:spPr bwMode="auto">
          <a:xfrm>
            <a:off x="669925" y="1320800"/>
            <a:ext cx="7864475" cy="4762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>
            <a:outerShdw dist="107763" dir="2700000" algn="ctr" rotWithShape="0">
              <a:schemeClr val="folHlink"/>
            </a:outerShdw>
          </a:effectLst>
        </p:spPr>
        <p:txBody>
          <a:bodyPr>
            <a:spAutoFit/>
          </a:bodyPr>
          <a:lstStyle/>
          <a:p>
            <a:pPr eaLnBrk="0" hangingPunct="0">
              <a:lnSpc>
                <a:spcPct val="90000"/>
              </a:lnSpc>
              <a:defRPr/>
            </a:pPr>
            <a:endParaRPr lang="en-US" sz="2800">
              <a:solidFill>
                <a:srgbClr val="B81414"/>
              </a:solidFill>
              <a:latin typeface="Arial" charset="0"/>
            </a:endParaRPr>
          </a:p>
        </p:txBody>
      </p:sp>
      <p:pic>
        <p:nvPicPr>
          <p:cNvPr id="5" name="Picture 24" descr="C:\Documents and Settings\glasmach\Desktop\1246_100.pn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76200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79287292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Title, Clip 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3" descr="MSU act logo.jpg                                               0000341BMacintosh HD                   B9229F79: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3188" y="139700"/>
            <a:ext cx="1192212" cy="677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5" descr="W:\ccupgrade\nscl_logo_pbg200.gif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" y="100013"/>
            <a:ext cx="601663" cy="75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Box 16"/>
          <p:cNvSpPr txBox="1">
            <a:spLocks noChangeArrowheads="1"/>
          </p:cNvSpPr>
          <p:nvPr userDrawn="1"/>
        </p:nvSpPr>
        <p:spPr bwMode="auto">
          <a:xfrm>
            <a:off x="669925" y="1320800"/>
            <a:ext cx="7864475" cy="4762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>
            <a:outerShdw dist="107763" dir="2700000" algn="ctr" rotWithShape="0">
              <a:schemeClr val="folHlink"/>
            </a:outerShdw>
          </a:effectLst>
        </p:spPr>
        <p:txBody>
          <a:bodyPr>
            <a:spAutoFit/>
          </a:bodyPr>
          <a:lstStyle/>
          <a:p>
            <a:pPr eaLnBrk="0" hangingPunct="0">
              <a:lnSpc>
                <a:spcPct val="90000"/>
              </a:lnSpc>
              <a:defRPr/>
            </a:pPr>
            <a:endParaRPr lang="en-US" sz="2800">
              <a:solidFill>
                <a:srgbClr val="B81414"/>
              </a:solidFill>
              <a:latin typeface="Arial" charset="0"/>
            </a:endParaRPr>
          </a:p>
        </p:txBody>
      </p:sp>
      <p:pic>
        <p:nvPicPr>
          <p:cNvPr id="8" name="Picture 24" descr="C:\Documents and Settings\glasmach\Desktop\1246_100.pn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76200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101600"/>
            <a:ext cx="5867400" cy="3651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lipArt Placeholder 2"/>
          <p:cNvSpPr>
            <a:spLocks noGrp="1"/>
          </p:cNvSpPr>
          <p:nvPr>
            <p:ph type="clipArt" sz="half" idx="1"/>
          </p:nvPr>
        </p:nvSpPr>
        <p:spPr>
          <a:xfrm>
            <a:off x="838200" y="1371600"/>
            <a:ext cx="3810000" cy="4876800"/>
          </a:xfrm>
        </p:spPr>
        <p:txBody>
          <a:bodyPr/>
          <a:lstStyle/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800600" y="1371600"/>
            <a:ext cx="3810000" cy="4876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681994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676400" y="101600"/>
            <a:ext cx="58674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56096" tIns="22439" rIns="56096" bIns="22439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7171" name="Rectangle 17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371600"/>
            <a:ext cx="7772400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07" r:id="rId1"/>
    <p:sldLayoutId id="2147484008" r:id="rId2"/>
    <p:sldLayoutId id="2147484009" r:id="rId3"/>
    <p:sldLayoutId id="2147484010" r:id="rId4"/>
  </p:sldLayoutIdLst>
  <p:transition/>
  <p:txStyles>
    <p:titleStyle>
      <a:lvl1pPr algn="ctr" defTabSz="808038" rtl="0" eaLnBrk="0" fontAlgn="base" hangingPunct="0">
        <a:lnSpc>
          <a:spcPct val="880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+mj-lt"/>
          <a:ea typeface="+mj-ea"/>
          <a:cs typeface="+mj-cs"/>
        </a:defRPr>
      </a:lvl1pPr>
      <a:lvl2pPr algn="ctr" defTabSz="808038" rtl="0" eaLnBrk="0" fontAlgn="base" hangingPunct="0">
        <a:lnSpc>
          <a:spcPct val="880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2pPr>
      <a:lvl3pPr algn="ctr" defTabSz="808038" rtl="0" eaLnBrk="0" fontAlgn="base" hangingPunct="0">
        <a:lnSpc>
          <a:spcPct val="880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3pPr>
      <a:lvl4pPr algn="ctr" defTabSz="808038" rtl="0" eaLnBrk="0" fontAlgn="base" hangingPunct="0">
        <a:lnSpc>
          <a:spcPct val="880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4pPr>
      <a:lvl5pPr algn="ctr" defTabSz="808038" rtl="0" eaLnBrk="0" fontAlgn="base" hangingPunct="0">
        <a:lnSpc>
          <a:spcPct val="880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5pPr>
      <a:lvl6pPr marL="457200" algn="ctr" defTabSz="808038" rtl="0" eaLnBrk="0" fontAlgn="base" hangingPunct="0">
        <a:lnSpc>
          <a:spcPct val="880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6pPr>
      <a:lvl7pPr marL="914400" algn="ctr" defTabSz="808038" rtl="0" eaLnBrk="0" fontAlgn="base" hangingPunct="0">
        <a:lnSpc>
          <a:spcPct val="880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7pPr>
      <a:lvl8pPr marL="1371600" algn="ctr" defTabSz="808038" rtl="0" eaLnBrk="0" fontAlgn="base" hangingPunct="0">
        <a:lnSpc>
          <a:spcPct val="880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8pPr>
      <a:lvl9pPr marL="1828800" algn="ctr" defTabSz="808038" rtl="0" eaLnBrk="0" fontAlgn="base" hangingPunct="0">
        <a:lnSpc>
          <a:spcPct val="880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9pPr>
    </p:titleStyle>
    <p:bodyStyle>
      <a:lvl1pPr marL="252413" indent="-252413" algn="l" defTabSz="808038" rtl="0" eaLnBrk="0" fontAlgn="base" hangingPunct="0">
        <a:lnSpc>
          <a:spcPct val="90000"/>
        </a:lnSpc>
        <a:spcBef>
          <a:spcPct val="50000"/>
        </a:spcBef>
        <a:spcAft>
          <a:spcPct val="0"/>
        </a:spcAft>
        <a:buSzPct val="100000"/>
        <a:buChar char="•"/>
        <a:defRPr sz="2000">
          <a:solidFill>
            <a:srgbClr val="064308"/>
          </a:solidFill>
          <a:latin typeface="+mn-lt"/>
          <a:ea typeface="+mn-ea"/>
          <a:cs typeface="+mn-cs"/>
        </a:defRPr>
      </a:lvl1pPr>
      <a:lvl2pPr marL="604838" indent="-201613" algn="l" defTabSz="808038" rtl="0" eaLnBrk="0" fontAlgn="base" hangingPunct="0">
        <a:lnSpc>
          <a:spcPct val="90000"/>
        </a:lnSpc>
        <a:spcBef>
          <a:spcPct val="10000"/>
        </a:spcBef>
        <a:spcAft>
          <a:spcPct val="0"/>
        </a:spcAft>
        <a:buSzPct val="100000"/>
        <a:buFont typeface="Wingdings" panose="05000000000000000000" pitchFamily="2" charset="2"/>
        <a:buChar char="Ø"/>
        <a:defRPr sz="1600">
          <a:solidFill>
            <a:schemeClr val="tx1"/>
          </a:solidFill>
          <a:latin typeface="+mn-lt"/>
        </a:defRPr>
      </a:lvl2pPr>
      <a:lvl3pPr marL="1009650" indent="-201613" algn="l" defTabSz="808038" rtl="0" eaLnBrk="0" fontAlgn="base" hangingPunct="0">
        <a:lnSpc>
          <a:spcPct val="90000"/>
        </a:lnSpc>
        <a:spcBef>
          <a:spcPct val="10000"/>
        </a:spcBef>
        <a:spcAft>
          <a:spcPct val="0"/>
        </a:spcAft>
        <a:buSzPct val="100000"/>
        <a:buChar char="»"/>
        <a:defRPr sz="1600">
          <a:solidFill>
            <a:schemeClr val="tx1"/>
          </a:solidFill>
          <a:latin typeface="+mn-lt"/>
        </a:defRPr>
      </a:lvl3pPr>
      <a:lvl4pPr marL="1363663" indent="-152400" algn="l" defTabSz="808038" rtl="0" eaLnBrk="0" fontAlgn="base" hangingPunct="0">
        <a:lnSpc>
          <a:spcPct val="90000"/>
        </a:lnSpc>
        <a:spcBef>
          <a:spcPct val="10000"/>
        </a:spcBef>
        <a:spcAft>
          <a:spcPct val="0"/>
        </a:spcAft>
        <a:buSzPct val="100000"/>
        <a:buChar char="•"/>
        <a:defRPr sz="1300">
          <a:solidFill>
            <a:schemeClr val="tx1"/>
          </a:solidFill>
          <a:latin typeface="+mn-lt"/>
        </a:defRPr>
      </a:lvl4pPr>
      <a:lvl5pPr marL="1766888" indent="-150813" algn="l" defTabSz="808038" rtl="0" eaLnBrk="0" fontAlgn="base" hangingPunct="0">
        <a:lnSpc>
          <a:spcPct val="90000"/>
        </a:lnSpc>
        <a:spcBef>
          <a:spcPct val="10000"/>
        </a:spcBef>
        <a:spcAft>
          <a:spcPct val="0"/>
        </a:spcAft>
        <a:buSzPct val="100000"/>
        <a:buChar char="–"/>
        <a:defRPr sz="1300">
          <a:solidFill>
            <a:schemeClr val="tx1"/>
          </a:solidFill>
          <a:latin typeface="+mn-lt"/>
        </a:defRPr>
      </a:lvl5pPr>
      <a:lvl6pPr marL="2224088" indent="-150813" algn="l" defTabSz="808038" rtl="0" eaLnBrk="0" fontAlgn="base" hangingPunct="0">
        <a:lnSpc>
          <a:spcPct val="90000"/>
        </a:lnSpc>
        <a:spcBef>
          <a:spcPct val="10000"/>
        </a:spcBef>
        <a:spcAft>
          <a:spcPct val="0"/>
        </a:spcAft>
        <a:buSzPct val="100000"/>
        <a:buChar char="–"/>
        <a:defRPr sz="1300">
          <a:solidFill>
            <a:schemeClr val="tx1"/>
          </a:solidFill>
          <a:latin typeface="+mn-lt"/>
        </a:defRPr>
      </a:lvl6pPr>
      <a:lvl7pPr marL="2681288" indent="-150813" algn="l" defTabSz="808038" rtl="0" eaLnBrk="0" fontAlgn="base" hangingPunct="0">
        <a:lnSpc>
          <a:spcPct val="90000"/>
        </a:lnSpc>
        <a:spcBef>
          <a:spcPct val="10000"/>
        </a:spcBef>
        <a:spcAft>
          <a:spcPct val="0"/>
        </a:spcAft>
        <a:buSzPct val="100000"/>
        <a:buChar char="–"/>
        <a:defRPr sz="1300">
          <a:solidFill>
            <a:schemeClr val="tx1"/>
          </a:solidFill>
          <a:latin typeface="+mn-lt"/>
        </a:defRPr>
      </a:lvl7pPr>
      <a:lvl8pPr marL="3138488" indent="-150813" algn="l" defTabSz="808038" rtl="0" eaLnBrk="0" fontAlgn="base" hangingPunct="0">
        <a:lnSpc>
          <a:spcPct val="90000"/>
        </a:lnSpc>
        <a:spcBef>
          <a:spcPct val="10000"/>
        </a:spcBef>
        <a:spcAft>
          <a:spcPct val="0"/>
        </a:spcAft>
        <a:buSzPct val="100000"/>
        <a:buChar char="–"/>
        <a:defRPr sz="1300">
          <a:solidFill>
            <a:schemeClr val="tx1"/>
          </a:solidFill>
          <a:latin typeface="+mn-lt"/>
        </a:defRPr>
      </a:lvl8pPr>
      <a:lvl9pPr marL="3595688" indent="-150813" algn="l" defTabSz="808038" rtl="0" eaLnBrk="0" fontAlgn="base" hangingPunct="0">
        <a:lnSpc>
          <a:spcPct val="90000"/>
        </a:lnSpc>
        <a:spcBef>
          <a:spcPct val="10000"/>
        </a:spcBef>
        <a:spcAft>
          <a:spcPct val="0"/>
        </a:spcAft>
        <a:buSzPct val="100000"/>
        <a:buChar char="–"/>
        <a:defRPr sz="13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3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25.w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27.png"/><Relationship Id="rId5" Type="http://schemas.openxmlformats.org/officeDocument/2006/relationships/image" Target="../media/image26.wmf"/><Relationship Id="rId4" Type="http://schemas.openxmlformats.org/officeDocument/2006/relationships/image" Target="../media/image23.w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8.tmp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mp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mp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7" Type="http://schemas.openxmlformats.org/officeDocument/2006/relationships/image" Target="../media/image32.w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4.bin"/><Relationship Id="rId5" Type="http://schemas.openxmlformats.org/officeDocument/2006/relationships/image" Target="../media/image34.tmp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mp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mp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mp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mp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1.tmp"/><Relationship Id="rId4" Type="http://schemas.openxmlformats.org/officeDocument/2006/relationships/image" Target="../media/image40.tm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tmp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tmp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tmp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tmp"/><Relationship Id="rId3" Type="http://schemas.openxmlformats.org/officeDocument/2006/relationships/notesSlide" Target="../notesSlides/notesSlide25.xml"/><Relationship Id="rId7" Type="http://schemas.openxmlformats.org/officeDocument/2006/relationships/image" Target="../media/image46.png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6.bin"/><Relationship Id="rId5" Type="http://schemas.openxmlformats.org/officeDocument/2006/relationships/image" Target="../media/image45.png"/><Relationship Id="rId4" Type="http://schemas.openxmlformats.org/officeDocument/2006/relationships/oleObject" Target="../embeddings/oleObject5.bin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tmp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w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tmp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tmp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tmp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tmp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tmp"/><Relationship Id="rId3" Type="http://schemas.openxmlformats.org/officeDocument/2006/relationships/image" Target="../media/image52.tmp"/><Relationship Id="rId7" Type="http://schemas.openxmlformats.org/officeDocument/2006/relationships/image" Target="../media/image56.tmp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tmp"/><Relationship Id="rId5" Type="http://schemas.openxmlformats.org/officeDocument/2006/relationships/image" Target="../media/image54.tmp"/><Relationship Id="rId4" Type="http://schemas.openxmlformats.org/officeDocument/2006/relationships/image" Target="../media/image53.tmp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tmp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tmp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tmp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m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tmp"/><Relationship Id="rId4" Type="http://schemas.openxmlformats.org/officeDocument/2006/relationships/image" Target="../media/image17.tm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9.png"/><Relationship Id="rId4" Type="http://schemas.openxmlformats.org/officeDocument/2006/relationships/oleObject" Target="../embeddings/oleObject1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mp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mp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tm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0" y="152400"/>
            <a:ext cx="5867400" cy="912028"/>
          </a:xfrm>
        </p:spPr>
        <p:txBody>
          <a:bodyPr/>
          <a:lstStyle/>
          <a:p>
            <a:r>
              <a:rPr lang="en-US" altLang="en-US" dirty="0" smtClean="0"/>
              <a:t>Masses from experiment</a:t>
            </a:r>
            <a:br>
              <a:rPr lang="en-US" altLang="en-US" dirty="0" smtClean="0"/>
            </a:br>
            <a:r>
              <a:rPr lang="en-US" altLang="en-US" dirty="0" smtClean="0"/>
              <a:t>… and what are they good for</a:t>
            </a:r>
            <a:br>
              <a:rPr lang="en-US" altLang="en-US" dirty="0" smtClean="0"/>
            </a:br>
            <a:r>
              <a:rPr lang="en-US" altLang="en-US" sz="1600" dirty="0" smtClean="0"/>
              <a:t>Alexandra Gade</a:t>
            </a:r>
          </a:p>
        </p:txBody>
      </p:sp>
      <p:sp>
        <p:nvSpPr>
          <p:cNvPr id="13315" name="Rectangle 4"/>
          <p:cNvSpPr>
            <a:spLocks noChangeArrowheads="1"/>
          </p:cNvSpPr>
          <p:nvPr/>
        </p:nvSpPr>
        <p:spPr bwMode="auto">
          <a:xfrm>
            <a:off x="457200" y="1303338"/>
            <a:ext cx="8229600" cy="50996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058" tIns="41029" rIns="82058" bIns="41029">
            <a:spAutoFit/>
          </a:bodyPr>
          <a:lstStyle>
            <a:lvl1pPr defTabSz="82073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2073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2073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2073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2073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90000"/>
              </a:lnSpc>
              <a:spcBef>
                <a:spcPct val="50000"/>
              </a:spcBef>
            </a:pPr>
            <a:r>
              <a:rPr lang="en-US" altLang="en-US" sz="2000" dirty="0"/>
              <a:t> </a:t>
            </a:r>
          </a:p>
          <a:p>
            <a:pPr algn="ctr">
              <a:lnSpc>
                <a:spcPct val="90000"/>
              </a:lnSpc>
              <a:spcBef>
                <a:spcPct val="50000"/>
              </a:spcBef>
            </a:pPr>
            <a:r>
              <a:rPr lang="en-US" altLang="en-US" sz="2800" b="1" dirty="0" smtClean="0"/>
              <a:t>Monday</a:t>
            </a:r>
            <a:endParaRPr lang="en-US" altLang="en-US" sz="2800" b="1" dirty="0"/>
          </a:p>
          <a:p>
            <a:pPr algn="ctr">
              <a:lnSpc>
                <a:spcPct val="90000"/>
              </a:lnSpc>
              <a:spcBef>
                <a:spcPct val="50000"/>
              </a:spcBef>
            </a:pPr>
            <a:r>
              <a:rPr lang="en-US" altLang="en-US" sz="2000" dirty="0" smtClean="0"/>
              <a:t>Introduction</a:t>
            </a:r>
            <a:r>
              <a:rPr lang="en-US" altLang="en-US" sz="2000" dirty="0"/>
              <a:t> </a:t>
            </a:r>
            <a:r>
              <a:rPr lang="en-US" altLang="en-US" sz="2000" dirty="0" smtClean="0"/>
              <a:t>and </a:t>
            </a:r>
            <a:r>
              <a:rPr lang="en-US" altLang="en-US" sz="2000" dirty="0"/>
              <a:t>m</a:t>
            </a:r>
            <a:r>
              <a:rPr lang="en-US" altLang="en-US" sz="2000" dirty="0" smtClean="0"/>
              <a:t>ethods by example:</a:t>
            </a:r>
            <a:endParaRPr lang="en-US" altLang="en-US" sz="2000" dirty="0"/>
          </a:p>
          <a:p>
            <a:pPr algn="ctr">
              <a:lnSpc>
                <a:spcPct val="90000"/>
              </a:lnSpc>
              <a:spcBef>
                <a:spcPct val="50000"/>
              </a:spcBef>
            </a:pPr>
            <a:r>
              <a:rPr lang="en-US" altLang="en-US" sz="2000" dirty="0" smtClean="0">
                <a:sym typeface="Wingdings" panose="05000000000000000000" pitchFamily="2" charset="2"/>
              </a:rPr>
              <a:t>Penning traps</a:t>
            </a:r>
          </a:p>
          <a:p>
            <a:pPr algn="ctr">
              <a:lnSpc>
                <a:spcPct val="90000"/>
              </a:lnSpc>
              <a:spcBef>
                <a:spcPct val="50000"/>
              </a:spcBef>
            </a:pPr>
            <a:r>
              <a:rPr lang="en-US" altLang="en-US" sz="2000" dirty="0" smtClean="0">
                <a:sym typeface="Wingdings" panose="05000000000000000000" pitchFamily="2" charset="2"/>
              </a:rPr>
              <a:t>Masses from time-of-flight</a:t>
            </a:r>
          </a:p>
          <a:p>
            <a:pPr algn="ctr">
              <a:lnSpc>
                <a:spcPct val="90000"/>
              </a:lnSpc>
              <a:spcBef>
                <a:spcPct val="50000"/>
              </a:spcBef>
            </a:pPr>
            <a:r>
              <a:rPr lang="en-US" altLang="en-US" sz="2000" dirty="0" smtClean="0">
                <a:sym typeface="Wingdings" panose="05000000000000000000" pitchFamily="2" charset="2"/>
              </a:rPr>
              <a:t>MR-TOF-MS</a:t>
            </a:r>
          </a:p>
          <a:p>
            <a:pPr algn="ctr">
              <a:lnSpc>
                <a:spcPct val="90000"/>
              </a:lnSpc>
              <a:spcBef>
                <a:spcPct val="50000"/>
              </a:spcBef>
            </a:pPr>
            <a:r>
              <a:rPr lang="en-US" altLang="en-US" sz="2000" dirty="0" smtClean="0">
                <a:sym typeface="Wingdings" panose="05000000000000000000" pitchFamily="2" charset="2"/>
              </a:rPr>
              <a:t>Storage ring mass spectrometry</a:t>
            </a:r>
          </a:p>
          <a:p>
            <a:pPr algn="ctr">
              <a:lnSpc>
                <a:spcPct val="90000"/>
              </a:lnSpc>
              <a:spcBef>
                <a:spcPct val="50000"/>
              </a:spcBef>
            </a:pPr>
            <a:r>
              <a:rPr lang="en-US" altLang="en-US" sz="2000" dirty="0" smtClean="0">
                <a:sym typeface="Wingdings" panose="05000000000000000000" pitchFamily="2" charset="2"/>
              </a:rPr>
              <a:t>Masses of unbound systems?!</a:t>
            </a:r>
            <a:endParaRPr lang="en-US" altLang="en-US" sz="2000" dirty="0"/>
          </a:p>
          <a:p>
            <a:pPr algn="ctr">
              <a:lnSpc>
                <a:spcPct val="90000"/>
              </a:lnSpc>
              <a:spcBef>
                <a:spcPct val="50000"/>
              </a:spcBef>
            </a:pPr>
            <a:r>
              <a:rPr lang="en-US" altLang="en-US" sz="2800" b="1" dirty="0" smtClean="0"/>
              <a:t>Tuesday</a:t>
            </a:r>
            <a:endParaRPr lang="en-US" altLang="en-US" sz="2800" b="1" dirty="0"/>
          </a:p>
          <a:p>
            <a:pPr algn="ctr">
              <a:lnSpc>
                <a:spcPct val="90000"/>
              </a:lnSpc>
              <a:spcBef>
                <a:spcPct val="50000"/>
              </a:spcBef>
            </a:pPr>
            <a:r>
              <a:rPr lang="en-US" altLang="en-US" sz="2800" b="1" dirty="0"/>
              <a:t>Thursday</a:t>
            </a:r>
          </a:p>
          <a:p>
            <a:pPr algn="ctr">
              <a:lnSpc>
                <a:spcPct val="90000"/>
              </a:lnSpc>
              <a:spcBef>
                <a:spcPct val="50000"/>
              </a:spcBef>
            </a:pPr>
            <a:r>
              <a:rPr lang="en-US" altLang="en-US" sz="1600" dirty="0"/>
              <a:t>				</a:t>
            </a:r>
            <a:endParaRPr lang="en-US" altLang="en-US" sz="14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751013" y="76200"/>
            <a:ext cx="5599112" cy="695366"/>
          </a:xfrm>
        </p:spPr>
        <p:txBody>
          <a:bodyPr/>
          <a:lstStyle/>
          <a:p>
            <a:r>
              <a:rPr lang="en-US" altLang="en-US" dirty="0" smtClean="0"/>
              <a:t>Penning traps – Masses to study </a:t>
            </a:r>
            <a:r>
              <a:rPr lang="en-US" altLang="en-US" smtClean="0"/>
              <a:t>isospin symmetry </a:t>
            </a:r>
            <a:endParaRPr lang="en-US" altLang="en-US" i="1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533400" y="1447800"/>
            <a:ext cx="828631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Mass measurements of </a:t>
            </a:r>
            <a:r>
              <a:rPr lang="en-US" baseline="30000" dirty="0" smtClean="0"/>
              <a:t>20,21</a:t>
            </a:r>
            <a:r>
              <a:rPr lang="en-US" dirty="0" smtClean="0"/>
              <a:t>Mg were performed at the TITAN Penning trap facility at TRIUMF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TRIUMF is an ISOL facility. </a:t>
            </a:r>
            <a:r>
              <a:rPr lang="en-US" baseline="30000" dirty="0" smtClean="0"/>
              <a:t>20,21</a:t>
            </a:r>
            <a:r>
              <a:rPr lang="en-US" dirty="0" smtClean="0"/>
              <a:t>Mg were produced by bombarding a </a:t>
            </a:r>
            <a:r>
              <a:rPr lang="en-US" dirty="0" err="1" smtClean="0"/>
              <a:t>SiC</a:t>
            </a:r>
            <a:r>
              <a:rPr lang="en-US" dirty="0" smtClean="0"/>
              <a:t> target with 480 MeV protons (spallation) and extracted from the target and made into a very low-energy ion beam (special purification and laser techniques were needed to reduce isobaric contaminants in the extracted </a:t>
            </a:r>
            <a:r>
              <a:rPr lang="en-US" smtClean="0"/>
              <a:t>beam)</a:t>
            </a:r>
            <a:endParaRPr lang="en-US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Each beam was cooled and bunched and injected into a Penning trap for mass spectrometry    </a:t>
            </a:r>
            <a:endParaRPr lang="en-US" dirty="0"/>
          </a:p>
        </p:txBody>
      </p:sp>
      <p:sp>
        <p:nvSpPr>
          <p:cNvPr id="5" name="Text Box 12"/>
          <p:cNvSpPr txBox="1">
            <a:spLocks noChangeArrowheads="1"/>
          </p:cNvSpPr>
          <p:nvPr/>
        </p:nvSpPr>
        <p:spPr bwMode="auto">
          <a:xfrm>
            <a:off x="5089448" y="6511600"/>
            <a:ext cx="4087209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en-US" sz="1600" dirty="0" smtClean="0">
                <a:solidFill>
                  <a:srgbClr val="777777"/>
                </a:solidFill>
              </a:rPr>
              <a:t>T.S. Gallant </a:t>
            </a:r>
            <a:r>
              <a:rPr lang="en-US" altLang="en-US" sz="1600" dirty="0">
                <a:solidFill>
                  <a:srgbClr val="777777"/>
                </a:solidFill>
              </a:rPr>
              <a:t>et al., PRL </a:t>
            </a:r>
            <a:r>
              <a:rPr lang="en-US" altLang="en-US" sz="1600" dirty="0" smtClean="0">
                <a:solidFill>
                  <a:srgbClr val="777777"/>
                </a:solidFill>
              </a:rPr>
              <a:t>113, 082501 </a:t>
            </a:r>
            <a:r>
              <a:rPr lang="en-US" altLang="en-US" sz="1600" dirty="0">
                <a:solidFill>
                  <a:srgbClr val="777777"/>
                </a:solidFill>
              </a:rPr>
              <a:t>(</a:t>
            </a:r>
            <a:r>
              <a:rPr lang="en-US" altLang="en-US" sz="1600" dirty="0" smtClean="0">
                <a:solidFill>
                  <a:srgbClr val="777777"/>
                </a:solidFill>
              </a:rPr>
              <a:t>2014)</a:t>
            </a:r>
            <a:endParaRPr lang="en-US" altLang="en-US" sz="1600" dirty="0">
              <a:solidFill>
                <a:srgbClr val="77777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475616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066800" y="76200"/>
            <a:ext cx="7173913" cy="796925"/>
          </a:xfrm>
        </p:spPr>
        <p:txBody>
          <a:bodyPr/>
          <a:lstStyle/>
          <a:p>
            <a:r>
              <a:rPr lang="en-US" altLang="en-US" sz="2800" smtClean="0"/>
              <a:t>Mass measurements with </a:t>
            </a:r>
            <a:br>
              <a:rPr lang="en-US" altLang="en-US" sz="2800" smtClean="0"/>
            </a:br>
            <a:r>
              <a:rPr lang="en-US" altLang="en-US" sz="2800" smtClean="0"/>
              <a:t>Penning traps</a:t>
            </a:r>
            <a:r>
              <a:rPr lang="en-US" altLang="en-US" sz="2000" smtClean="0"/>
              <a:t> </a:t>
            </a:r>
          </a:p>
        </p:txBody>
      </p:sp>
      <p:sp>
        <p:nvSpPr>
          <p:cNvPr id="4100" name="Rectangle 7"/>
          <p:cNvSpPr>
            <a:spLocks noChangeArrowheads="1"/>
          </p:cNvSpPr>
          <p:nvPr/>
        </p:nvSpPr>
        <p:spPr bwMode="auto">
          <a:xfrm>
            <a:off x="4497388" y="1317625"/>
            <a:ext cx="3884612" cy="195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de-DE" altLang="en-US" sz="1800">
                <a:cs typeface="Arial" panose="020B0604020202020204" pitchFamily="34" charset="0"/>
              </a:rPr>
              <a:t>Mass measurement via deter-mination of </a:t>
            </a:r>
            <a:r>
              <a:rPr lang="de-DE" altLang="en-US" sz="1800" u="sng">
                <a:cs typeface="Arial" panose="020B0604020202020204" pitchFamily="34" charset="0"/>
              </a:rPr>
              <a:t>cyclotron frequency</a:t>
            </a:r>
            <a:r>
              <a:rPr lang="de-DE" altLang="en-US" sz="1800" b="1">
                <a:solidFill>
                  <a:schemeClr val="accent1"/>
                </a:solidFill>
                <a:cs typeface="Arial" panose="020B0604020202020204" pitchFamily="34" charset="0"/>
              </a:rPr>
              <a:t> </a:t>
            </a:r>
          </a:p>
          <a:p>
            <a:pPr algn="ctr">
              <a:lnSpc>
                <a:spcPct val="130000"/>
              </a:lnSpc>
            </a:pPr>
            <a:endParaRPr lang="de-DE" altLang="en-US" sz="1800" b="1">
              <a:cs typeface="Arial" panose="020B0604020202020204" pitchFamily="34" charset="0"/>
              <a:sym typeface="Symbol" panose="05050102010706020507" pitchFamily="18" charset="2"/>
            </a:endParaRPr>
          </a:p>
          <a:p>
            <a:pPr algn="ctr">
              <a:lnSpc>
                <a:spcPct val="130000"/>
              </a:lnSpc>
            </a:pPr>
            <a:endParaRPr lang="de-DE" altLang="en-US" sz="1800" b="1">
              <a:cs typeface="Arial" panose="020B0604020202020204" pitchFamily="34" charset="0"/>
              <a:sym typeface="Symbol" panose="05050102010706020507" pitchFamily="18" charset="2"/>
            </a:endParaRPr>
          </a:p>
          <a:p>
            <a:pPr algn="ctr">
              <a:lnSpc>
                <a:spcPct val="130000"/>
              </a:lnSpc>
            </a:pPr>
            <a:endParaRPr lang="de-DE" altLang="en-US" sz="1800" b="1">
              <a:cs typeface="Arial" panose="020B0604020202020204" pitchFamily="34" charset="0"/>
              <a:sym typeface="Symbol" panose="05050102010706020507" pitchFamily="18" charset="2"/>
            </a:endParaRPr>
          </a:p>
          <a:p>
            <a:pPr algn="ctr">
              <a:lnSpc>
                <a:spcPct val="130000"/>
              </a:lnSpc>
            </a:pPr>
            <a:r>
              <a:rPr lang="de-DE" altLang="en-US" sz="1800">
                <a:cs typeface="Arial" panose="020B0604020202020204" pitchFamily="34" charset="0"/>
                <a:sym typeface="Symbol" panose="05050102010706020507" pitchFamily="18" charset="2"/>
              </a:rPr>
              <a:t>from characteristic motion of stored ions</a:t>
            </a:r>
          </a:p>
        </p:txBody>
      </p:sp>
      <p:grpSp>
        <p:nvGrpSpPr>
          <p:cNvPr id="4101" name="Group 12"/>
          <p:cNvGrpSpPr>
            <a:grpSpLocks/>
          </p:cNvGrpSpPr>
          <p:nvPr/>
        </p:nvGrpSpPr>
        <p:grpSpPr bwMode="auto">
          <a:xfrm>
            <a:off x="458788" y="669925"/>
            <a:ext cx="2589212" cy="2073275"/>
            <a:chOff x="241" y="472"/>
            <a:chExt cx="1631" cy="1306"/>
          </a:xfrm>
        </p:grpSpPr>
        <p:sp>
          <p:nvSpPr>
            <p:cNvPr id="4112" name="Oval 13"/>
            <p:cNvSpPr>
              <a:spLocks noChangeArrowheads="1"/>
            </p:cNvSpPr>
            <p:nvPr/>
          </p:nvSpPr>
          <p:spPr bwMode="auto">
            <a:xfrm>
              <a:off x="241" y="1172"/>
              <a:ext cx="1488" cy="452"/>
            </a:xfrm>
            <a:prstGeom prst="ellips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90000"/>
                </a:lnSpc>
              </a:pPr>
              <a:endParaRPr lang="en-US" altLang="en-US"/>
            </a:p>
          </p:txBody>
        </p:sp>
        <p:sp>
          <p:nvSpPr>
            <p:cNvPr id="4113" name="Line 14"/>
            <p:cNvSpPr>
              <a:spLocks noChangeShapeType="1"/>
            </p:cNvSpPr>
            <p:nvPr/>
          </p:nvSpPr>
          <p:spPr bwMode="auto">
            <a:xfrm flipH="1" flipV="1">
              <a:off x="961" y="1624"/>
              <a:ext cx="48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14" name="Line 15"/>
            <p:cNvSpPr>
              <a:spLocks noChangeShapeType="1"/>
            </p:cNvSpPr>
            <p:nvPr/>
          </p:nvSpPr>
          <p:spPr bwMode="auto">
            <a:xfrm flipV="1">
              <a:off x="385" y="808"/>
              <a:ext cx="0" cy="576"/>
            </a:xfrm>
            <a:prstGeom prst="line">
              <a:avLst/>
            </a:prstGeom>
            <a:noFill/>
            <a:ln w="19050">
              <a:solidFill>
                <a:srgbClr val="336699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15" name="Text Box 16" descr="Newsprint"/>
            <p:cNvSpPr txBox="1">
              <a:spLocks noChangeArrowheads="1"/>
            </p:cNvSpPr>
            <p:nvPr/>
          </p:nvSpPr>
          <p:spPr bwMode="auto">
            <a:xfrm>
              <a:off x="865" y="472"/>
              <a:ext cx="288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sz="2800" i="1">
                  <a:solidFill>
                    <a:srgbClr val="336699"/>
                  </a:solidFill>
                  <a:latin typeface="Verdana" panose="020B0604030504040204" pitchFamily="34" charset="0"/>
                </a:rPr>
                <a:t>B</a:t>
              </a:r>
            </a:p>
          </p:txBody>
        </p:sp>
        <p:sp>
          <p:nvSpPr>
            <p:cNvPr id="4116" name="Line 17"/>
            <p:cNvSpPr>
              <a:spLocks noChangeShapeType="1"/>
            </p:cNvSpPr>
            <p:nvPr/>
          </p:nvSpPr>
          <p:spPr bwMode="auto">
            <a:xfrm flipV="1">
              <a:off x="941" y="520"/>
              <a:ext cx="144" cy="0"/>
            </a:xfrm>
            <a:prstGeom prst="line">
              <a:avLst/>
            </a:prstGeom>
            <a:noFill/>
            <a:ln w="15875">
              <a:solidFill>
                <a:srgbClr val="336699"/>
              </a:solidFill>
              <a:round/>
              <a:headEnd/>
              <a:tailEnd type="triangle" w="sm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17" name="Line 18"/>
            <p:cNvSpPr>
              <a:spLocks noChangeShapeType="1"/>
            </p:cNvSpPr>
            <p:nvPr/>
          </p:nvSpPr>
          <p:spPr bwMode="auto">
            <a:xfrm flipV="1">
              <a:off x="1105" y="808"/>
              <a:ext cx="0" cy="576"/>
            </a:xfrm>
            <a:prstGeom prst="line">
              <a:avLst/>
            </a:prstGeom>
            <a:noFill/>
            <a:ln w="19050">
              <a:solidFill>
                <a:srgbClr val="336699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18" name="Line 19"/>
            <p:cNvSpPr>
              <a:spLocks noChangeShapeType="1"/>
            </p:cNvSpPr>
            <p:nvPr/>
          </p:nvSpPr>
          <p:spPr bwMode="auto">
            <a:xfrm flipV="1">
              <a:off x="1345" y="808"/>
              <a:ext cx="0" cy="576"/>
            </a:xfrm>
            <a:prstGeom prst="line">
              <a:avLst/>
            </a:prstGeom>
            <a:noFill/>
            <a:ln w="19050">
              <a:solidFill>
                <a:srgbClr val="336699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19" name="Line 20"/>
            <p:cNvSpPr>
              <a:spLocks noChangeShapeType="1"/>
            </p:cNvSpPr>
            <p:nvPr/>
          </p:nvSpPr>
          <p:spPr bwMode="auto">
            <a:xfrm flipV="1">
              <a:off x="625" y="808"/>
              <a:ext cx="0" cy="576"/>
            </a:xfrm>
            <a:prstGeom prst="line">
              <a:avLst/>
            </a:prstGeom>
            <a:noFill/>
            <a:ln w="19050">
              <a:solidFill>
                <a:srgbClr val="336699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20" name="Line 21"/>
            <p:cNvSpPr>
              <a:spLocks noChangeShapeType="1"/>
            </p:cNvSpPr>
            <p:nvPr/>
          </p:nvSpPr>
          <p:spPr bwMode="auto">
            <a:xfrm flipV="1">
              <a:off x="865" y="808"/>
              <a:ext cx="0" cy="576"/>
            </a:xfrm>
            <a:prstGeom prst="line">
              <a:avLst/>
            </a:prstGeom>
            <a:noFill/>
            <a:ln w="19050">
              <a:solidFill>
                <a:srgbClr val="336699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21" name="Line 22"/>
            <p:cNvSpPr>
              <a:spLocks noChangeShapeType="1"/>
            </p:cNvSpPr>
            <p:nvPr/>
          </p:nvSpPr>
          <p:spPr bwMode="auto">
            <a:xfrm flipV="1">
              <a:off x="1585" y="808"/>
              <a:ext cx="0" cy="576"/>
            </a:xfrm>
            <a:prstGeom prst="line">
              <a:avLst/>
            </a:prstGeom>
            <a:noFill/>
            <a:ln w="19050">
              <a:solidFill>
                <a:srgbClr val="336699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22" name="Text Box 23"/>
            <p:cNvSpPr txBox="1">
              <a:spLocks noChangeArrowheads="1"/>
            </p:cNvSpPr>
            <p:nvPr/>
          </p:nvSpPr>
          <p:spPr bwMode="auto">
            <a:xfrm>
              <a:off x="1490" y="1528"/>
              <a:ext cx="382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lang="en-US" altLang="en-US" sz="2000" i="1">
                  <a:solidFill>
                    <a:schemeClr val="tx2"/>
                  </a:solidFill>
                </a:rPr>
                <a:t>q</a:t>
              </a:r>
              <a:r>
                <a:rPr lang="en-US" altLang="en-US" sz="2000">
                  <a:solidFill>
                    <a:schemeClr val="tx2"/>
                  </a:solidFill>
                </a:rPr>
                <a:t>/</a:t>
              </a:r>
              <a:r>
                <a:rPr lang="en-US" altLang="en-US" sz="2000" i="1">
                  <a:solidFill>
                    <a:schemeClr val="tx2"/>
                  </a:solidFill>
                </a:rPr>
                <a:t>m</a:t>
              </a:r>
            </a:p>
          </p:txBody>
        </p:sp>
        <p:pic>
          <p:nvPicPr>
            <p:cNvPr id="4123" name="Picture 24" descr="Ion_B_field_tt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672" t="48923" r="15736" b="35812"/>
            <a:stretch>
              <a:fillRect/>
            </a:stretch>
          </p:blipFill>
          <p:spPr bwMode="auto">
            <a:xfrm>
              <a:off x="1341" y="1464"/>
              <a:ext cx="180" cy="2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102" name="Rectangle 26"/>
          <p:cNvSpPr>
            <a:spLocks noChangeArrowheads="1"/>
          </p:cNvSpPr>
          <p:nvPr/>
        </p:nvSpPr>
        <p:spPr bwMode="auto">
          <a:xfrm>
            <a:off x="0" y="2959100"/>
            <a:ext cx="2895600" cy="34290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</a:pPr>
            <a:endParaRPr lang="en-US" altLang="en-US"/>
          </a:p>
        </p:txBody>
      </p:sp>
      <p:sp>
        <p:nvSpPr>
          <p:cNvPr id="4103" name="Rectangle 28"/>
          <p:cNvSpPr>
            <a:spLocks noChangeArrowheads="1"/>
          </p:cNvSpPr>
          <p:nvPr/>
        </p:nvSpPr>
        <p:spPr bwMode="auto">
          <a:xfrm>
            <a:off x="0" y="3187700"/>
            <a:ext cx="2895600" cy="34290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</a:pPr>
            <a:endParaRPr lang="en-US" altLang="en-US"/>
          </a:p>
        </p:txBody>
      </p:sp>
      <p:pic>
        <p:nvPicPr>
          <p:cNvPr id="4104" name="Picture 3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743200"/>
            <a:ext cx="2657475" cy="312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05" name="Text Box 32"/>
          <p:cNvSpPr txBox="1">
            <a:spLocks noChangeArrowheads="1"/>
          </p:cNvSpPr>
          <p:nvPr/>
        </p:nvSpPr>
        <p:spPr bwMode="auto">
          <a:xfrm>
            <a:off x="0" y="5486400"/>
            <a:ext cx="12192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de-DE" altLang="en-US" sz="1600" b="1"/>
              <a:t>ring </a:t>
            </a:r>
          </a:p>
          <a:p>
            <a:pPr algn="ctr" eaLnBrk="1" hangingPunct="1"/>
            <a:r>
              <a:rPr lang="de-DE" altLang="en-US" sz="1600" b="1"/>
              <a:t>electrode</a:t>
            </a:r>
          </a:p>
        </p:txBody>
      </p:sp>
      <p:sp>
        <p:nvSpPr>
          <p:cNvPr id="4106" name="Text Box 33"/>
          <p:cNvSpPr txBox="1">
            <a:spLocks noChangeArrowheads="1"/>
          </p:cNvSpPr>
          <p:nvPr/>
        </p:nvSpPr>
        <p:spPr bwMode="auto">
          <a:xfrm>
            <a:off x="0" y="2819400"/>
            <a:ext cx="95091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de-DE" altLang="en-US" sz="1600" b="1"/>
              <a:t>end cap</a:t>
            </a:r>
            <a:endParaRPr lang="en-US" altLang="en-US" sz="1600" b="1"/>
          </a:p>
        </p:txBody>
      </p:sp>
      <p:sp>
        <p:nvSpPr>
          <p:cNvPr id="4107" name="Line 34"/>
          <p:cNvSpPr>
            <a:spLocks noChangeShapeType="1"/>
          </p:cNvSpPr>
          <p:nvPr/>
        </p:nvSpPr>
        <p:spPr bwMode="auto">
          <a:xfrm>
            <a:off x="838200" y="3276600"/>
            <a:ext cx="152400" cy="304800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08" name="Line 35"/>
          <p:cNvSpPr>
            <a:spLocks noChangeShapeType="1"/>
          </p:cNvSpPr>
          <p:nvPr/>
        </p:nvSpPr>
        <p:spPr bwMode="auto">
          <a:xfrm flipV="1">
            <a:off x="609600" y="5105400"/>
            <a:ext cx="76200" cy="381000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09" name="Line 3"/>
          <p:cNvSpPr>
            <a:spLocks noChangeShapeType="1"/>
          </p:cNvSpPr>
          <p:nvPr/>
        </p:nvSpPr>
        <p:spPr bwMode="auto">
          <a:xfrm flipV="1">
            <a:off x="1752600" y="5715000"/>
            <a:ext cx="1588" cy="609600"/>
          </a:xfrm>
          <a:prstGeom prst="line">
            <a:avLst/>
          </a:prstGeom>
          <a:noFill/>
          <a:ln w="50800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10" name="Rectangle 4"/>
          <p:cNvSpPr>
            <a:spLocks noChangeArrowheads="1"/>
          </p:cNvSpPr>
          <p:nvPr/>
        </p:nvSpPr>
        <p:spPr bwMode="auto">
          <a:xfrm>
            <a:off x="1066800" y="6324600"/>
            <a:ext cx="1600200" cy="312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700" tIns="12700" rIns="12700" bIns="12700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de-DE" altLang="en-US" sz="2200" b="1">
                <a:cs typeface="Arial" panose="020B0604020202020204" pitchFamily="34" charset="0"/>
              </a:rPr>
              <a:t>Ion source</a:t>
            </a:r>
            <a:endParaRPr lang="de-DE" altLang="en-US"/>
          </a:p>
        </p:txBody>
      </p:sp>
      <p:sp>
        <p:nvSpPr>
          <p:cNvPr id="4111" name="Rectangle 55"/>
          <p:cNvSpPr>
            <a:spLocks noChangeArrowheads="1"/>
          </p:cNvSpPr>
          <p:nvPr/>
        </p:nvSpPr>
        <p:spPr bwMode="auto">
          <a:xfrm>
            <a:off x="3276600" y="4191000"/>
            <a:ext cx="4191000" cy="2046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2000" b="1">
                <a:solidFill>
                  <a:srgbClr val="FF0000"/>
                </a:solidFill>
                <a:latin typeface="Comic Sans MS" panose="030F0702030302020204" pitchFamily="66" charset="0"/>
              </a:rPr>
              <a:t>PENNING trap</a:t>
            </a:r>
            <a:endParaRPr lang="en-US" altLang="en-US" sz="2000">
              <a:solidFill>
                <a:srgbClr val="000000"/>
              </a:solidFill>
            </a:endParaRPr>
          </a:p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en-US" altLang="en-US" sz="1800">
                <a:solidFill>
                  <a:srgbClr val="000000"/>
                </a:solidFill>
              </a:rPr>
              <a:t>Strong homogeneous magnetic field of known strength B provides radial confinement</a:t>
            </a:r>
          </a:p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en-US" altLang="en-US" sz="1800">
                <a:solidFill>
                  <a:srgbClr val="000000"/>
                </a:solidFill>
              </a:rPr>
              <a:t>Weak electric 3D quadrupole field provides axial confinement</a:t>
            </a:r>
          </a:p>
        </p:txBody>
      </p:sp>
      <p:graphicFrame>
        <p:nvGraphicFramePr>
          <p:cNvPr id="4098" name="Object 56"/>
          <p:cNvGraphicFramePr>
            <a:graphicFrameLocks noChangeAspect="1"/>
          </p:cNvGraphicFramePr>
          <p:nvPr/>
        </p:nvGraphicFramePr>
        <p:xfrm>
          <a:off x="5638800" y="2057400"/>
          <a:ext cx="1747838" cy="765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220" name="Equation" r:id="rId5" imgW="812520" imgH="355320" progId="Equation.3">
                  <p:embed/>
                </p:oleObj>
              </mc:Choice>
              <mc:Fallback>
                <p:oleObj name="Equation" r:id="rId5" imgW="812520" imgH="3553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38800" y="2057400"/>
                        <a:ext cx="1747838" cy="7651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74082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901" name="Object 56"/>
          <p:cNvGraphicFramePr>
            <a:graphicFrameLocks noChangeAspect="1"/>
          </p:cNvGraphicFramePr>
          <p:nvPr/>
        </p:nvGraphicFramePr>
        <p:xfrm>
          <a:off x="4648200" y="6019800"/>
          <a:ext cx="1747838" cy="765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245" name="Equation" r:id="rId3" imgW="812520" imgH="355320" progId="Equation.3">
                  <p:embed/>
                </p:oleObj>
              </mc:Choice>
              <mc:Fallback>
                <p:oleObj name="Equation" r:id="rId3" imgW="812520" imgH="3553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48200" y="6019800"/>
                        <a:ext cx="1747838" cy="7651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23" name="Rectangle 1054"/>
          <p:cNvSpPr>
            <a:spLocks noChangeArrowheads="1"/>
          </p:cNvSpPr>
          <p:nvPr/>
        </p:nvSpPr>
        <p:spPr bwMode="auto">
          <a:xfrm>
            <a:off x="0" y="1143000"/>
            <a:ext cx="8305800" cy="534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4284" tIns="52141" rIns="104284" bIns="52141"/>
          <a:lstStyle>
            <a:lvl1pPr marL="252413" indent="-252413" defTabSz="80803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604838" indent="-201613" defTabSz="80803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803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803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803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080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080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080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080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  <a:buSzPct val="100000"/>
            </a:pPr>
            <a:r>
              <a:rPr lang="en-US" altLang="en-US" sz="2000" dirty="0">
                <a:solidFill>
                  <a:srgbClr val="064308"/>
                </a:solidFill>
              </a:rPr>
              <a:t>Motion of an ion is the superposition of three characteristic </a:t>
            </a:r>
          </a:p>
          <a:p>
            <a:pPr>
              <a:lnSpc>
                <a:spcPct val="90000"/>
              </a:lnSpc>
              <a:buSzPct val="100000"/>
            </a:pPr>
            <a:r>
              <a:rPr lang="en-US" altLang="en-US" sz="2000" dirty="0" smtClean="0">
                <a:solidFill>
                  <a:srgbClr val="064308"/>
                </a:solidFill>
              </a:rPr>
              <a:t>harmonic </a:t>
            </a:r>
            <a:r>
              <a:rPr lang="en-US" altLang="en-US" sz="2000" dirty="0">
                <a:solidFill>
                  <a:srgbClr val="064308"/>
                </a:solidFill>
              </a:rPr>
              <a:t>motions:</a:t>
            </a:r>
          </a:p>
          <a:p>
            <a:pPr lvl="1">
              <a:lnSpc>
                <a:spcPct val="90000"/>
              </a:lnSpc>
              <a:buSzPct val="100000"/>
              <a:buFont typeface="Wingdings" panose="05000000000000000000" pitchFamily="2" charset="2"/>
              <a:buChar char="Ø"/>
            </a:pPr>
            <a:r>
              <a:rPr lang="en-US" altLang="en-US" sz="2000" dirty="0"/>
              <a:t>axial motion  (frequency </a:t>
            </a:r>
            <a:r>
              <a:rPr lang="en-US" altLang="en-US" sz="2000" i="1" dirty="0" err="1"/>
              <a:t>f</a:t>
            </a:r>
            <a:r>
              <a:rPr lang="en-US" altLang="en-US" sz="2000" baseline="-25000" dirty="0" err="1"/>
              <a:t>z</a:t>
            </a:r>
            <a:r>
              <a:rPr lang="en-US" altLang="en-US" sz="2000" dirty="0"/>
              <a:t>)</a:t>
            </a:r>
          </a:p>
          <a:p>
            <a:pPr lvl="1">
              <a:lnSpc>
                <a:spcPct val="90000"/>
              </a:lnSpc>
              <a:buSzPct val="100000"/>
              <a:buFont typeface="Wingdings" panose="05000000000000000000" pitchFamily="2" charset="2"/>
              <a:buChar char="Ø"/>
            </a:pPr>
            <a:r>
              <a:rPr lang="en-US" altLang="en-US" sz="2000" dirty="0"/>
              <a:t>magnetron motion  (frequency </a:t>
            </a:r>
            <a:r>
              <a:rPr lang="en-US" altLang="en-US" sz="2000" i="1" dirty="0"/>
              <a:t>f</a:t>
            </a:r>
            <a:r>
              <a:rPr lang="en-US" altLang="en-US" sz="2000" baseline="-25000" dirty="0"/>
              <a:t>–</a:t>
            </a:r>
            <a:r>
              <a:rPr lang="en-US" altLang="en-US" sz="2000" dirty="0"/>
              <a:t>)</a:t>
            </a:r>
          </a:p>
          <a:p>
            <a:pPr lvl="1">
              <a:lnSpc>
                <a:spcPct val="90000"/>
              </a:lnSpc>
              <a:buSzPct val="100000"/>
              <a:buFont typeface="Wingdings" panose="05000000000000000000" pitchFamily="2" charset="2"/>
              <a:buChar char="Ø"/>
            </a:pPr>
            <a:r>
              <a:rPr lang="en-US" altLang="en-US" sz="2000" dirty="0"/>
              <a:t>modified cyclotron motion  (frequency </a:t>
            </a:r>
            <a:r>
              <a:rPr lang="en-US" altLang="en-US" sz="2000" i="1" dirty="0"/>
              <a:t>f</a:t>
            </a:r>
            <a:r>
              <a:rPr lang="en-US" altLang="en-US" sz="2000" baseline="-25000" dirty="0"/>
              <a:t>+</a:t>
            </a:r>
            <a:r>
              <a:rPr lang="en-US" altLang="en-US" sz="2000" dirty="0"/>
              <a:t>)</a:t>
            </a:r>
          </a:p>
          <a:p>
            <a:pPr lvl="1">
              <a:lnSpc>
                <a:spcPct val="90000"/>
              </a:lnSpc>
              <a:buSzPct val="100000"/>
              <a:buFont typeface="Wingdings" panose="05000000000000000000" pitchFamily="2" charset="2"/>
              <a:buChar char="Ø"/>
            </a:pPr>
            <a:endParaRPr lang="en-US" altLang="en-US" sz="2000" dirty="0"/>
          </a:p>
          <a:p>
            <a:pPr lvl="1">
              <a:lnSpc>
                <a:spcPct val="90000"/>
              </a:lnSpc>
              <a:buSzPct val="100000"/>
              <a:buFont typeface="Wingdings" panose="05000000000000000000" pitchFamily="2" charset="2"/>
              <a:buChar char="Ø"/>
            </a:pPr>
            <a:endParaRPr lang="en-US" altLang="en-US" sz="2000" dirty="0"/>
          </a:p>
          <a:p>
            <a:pPr>
              <a:lnSpc>
                <a:spcPct val="90000"/>
              </a:lnSpc>
              <a:spcBef>
                <a:spcPct val="50000"/>
              </a:spcBef>
              <a:buSzPct val="100000"/>
            </a:pPr>
            <a:endParaRPr lang="en-US" altLang="en-US" sz="2000" dirty="0">
              <a:solidFill>
                <a:srgbClr val="064308"/>
              </a:solidFill>
            </a:endParaRPr>
          </a:p>
          <a:p>
            <a:pPr>
              <a:lnSpc>
                <a:spcPct val="90000"/>
              </a:lnSpc>
              <a:spcBef>
                <a:spcPct val="50000"/>
              </a:spcBef>
              <a:buSzPct val="100000"/>
            </a:pPr>
            <a:endParaRPr lang="en-US" altLang="en-US" sz="2000" dirty="0">
              <a:solidFill>
                <a:srgbClr val="064308"/>
              </a:solidFill>
            </a:endParaRPr>
          </a:p>
          <a:p>
            <a:pPr>
              <a:lnSpc>
                <a:spcPct val="90000"/>
              </a:lnSpc>
              <a:spcBef>
                <a:spcPct val="50000"/>
              </a:spcBef>
              <a:buSzPct val="100000"/>
            </a:pPr>
            <a:endParaRPr lang="en-US" altLang="en-US" sz="2000" dirty="0">
              <a:solidFill>
                <a:srgbClr val="064308"/>
              </a:solidFill>
            </a:endParaRPr>
          </a:p>
          <a:p>
            <a:pPr>
              <a:lnSpc>
                <a:spcPct val="90000"/>
              </a:lnSpc>
              <a:spcBef>
                <a:spcPct val="50000"/>
              </a:spcBef>
              <a:buSzPct val="100000"/>
            </a:pPr>
            <a:endParaRPr lang="en-US" altLang="en-US" sz="2000" dirty="0">
              <a:solidFill>
                <a:srgbClr val="064308"/>
              </a:solidFill>
            </a:endParaRPr>
          </a:p>
          <a:p>
            <a:pPr>
              <a:lnSpc>
                <a:spcPct val="90000"/>
              </a:lnSpc>
              <a:spcBef>
                <a:spcPct val="50000"/>
              </a:spcBef>
              <a:buSzPct val="100000"/>
            </a:pPr>
            <a:endParaRPr lang="en-US" altLang="en-US" sz="2000" dirty="0">
              <a:solidFill>
                <a:srgbClr val="064308"/>
              </a:solidFill>
            </a:endParaRPr>
          </a:p>
          <a:p>
            <a:pPr>
              <a:lnSpc>
                <a:spcPct val="90000"/>
              </a:lnSpc>
              <a:spcBef>
                <a:spcPct val="50000"/>
              </a:spcBef>
              <a:buSzPct val="100000"/>
            </a:pPr>
            <a:endParaRPr lang="en-US" altLang="en-US" sz="2000" dirty="0">
              <a:solidFill>
                <a:srgbClr val="064308"/>
              </a:solidFill>
            </a:endParaRPr>
          </a:p>
          <a:p>
            <a:pPr>
              <a:lnSpc>
                <a:spcPct val="90000"/>
              </a:lnSpc>
              <a:spcBef>
                <a:spcPct val="50000"/>
              </a:spcBef>
              <a:buSzPct val="100000"/>
            </a:pPr>
            <a:r>
              <a:rPr lang="en-US" altLang="en-US" sz="2000" dirty="0">
                <a:solidFill>
                  <a:srgbClr val="064308"/>
                </a:solidFill>
              </a:rPr>
              <a:t>The frequencies of the radial motions obey the relation</a:t>
            </a:r>
          </a:p>
        </p:txBody>
      </p:sp>
      <p:sp>
        <p:nvSpPr>
          <p:cNvPr id="512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066800" y="76200"/>
            <a:ext cx="7173913" cy="796925"/>
          </a:xfrm>
        </p:spPr>
        <p:txBody>
          <a:bodyPr/>
          <a:lstStyle/>
          <a:p>
            <a:r>
              <a:rPr lang="en-US" altLang="en-US" sz="2800" smtClean="0"/>
              <a:t>Mass measurements with </a:t>
            </a:r>
            <a:br>
              <a:rPr lang="en-US" altLang="en-US" sz="2800" smtClean="0"/>
            </a:br>
            <a:r>
              <a:rPr lang="en-US" altLang="en-US" sz="2800" smtClean="0"/>
              <a:t>Penning traps</a:t>
            </a:r>
            <a:r>
              <a:rPr lang="en-US" altLang="en-US" sz="2000" smtClean="0"/>
              <a:t> </a:t>
            </a:r>
          </a:p>
        </p:txBody>
      </p:sp>
      <p:pic>
        <p:nvPicPr>
          <p:cNvPr id="5125" name="Picture 105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8200" y="6172200"/>
            <a:ext cx="16510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6" name="Picture 105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3"/>
          <a:stretch>
            <a:fillRect/>
          </a:stretch>
        </p:blipFill>
        <p:spPr bwMode="auto">
          <a:xfrm>
            <a:off x="304800" y="3048000"/>
            <a:ext cx="4343400" cy="2622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7" name="Text Box 1031"/>
          <p:cNvSpPr txBox="1">
            <a:spLocks noChangeArrowheads="1"/>
          </p:cNvSpPr>
          <p:nvPr/>
        </p:nvSpPr>
        <p:spPr bwMode="auto">
          <a:xfrm>
            <a:off x="3733800" y="3200400"/>
            <a:ext cx="2514600" cy="1708150"/>
          </a:xfrm>
          <a:prstGeom prst="rect">
            <a:avLst/>
          </a:prstGeom>
          <a:solidFill>
            <a:srgbClr val="FFFF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4445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4445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4445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4445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4445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445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445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445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445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000">
                <a:latin typeface="Arial Unicode MS" panose="020B0604020202020204" pitchFamily="34" charset="-128"/>
              </a:rPr>
              <a:t>Typical frequencies</a:t>
            </a:r>
          </a:p>
          <a:p>
            <a:pPr eaLnBrk="1" hangingPunct="1"/>
            <a:r>
              <a:rPr lang="en-US" altLang="en-US" sz="2000" i="1">
                <a:latin typeface="Arial Unicode MS" panose="020B0604020202020204" pitchFamily="34" charset="-128"/>
              </a:rPr>
              <a:t>q</a:t>
            </a:r>
            <a:r>
              <a:rPr lang="en-US" altLang="en-US" sz="2000">
                <a:latin typeface="Arial Unicode MS" panose="020B0604020202020204" pitchFamily="34" charset="-128"/>
              </a:rPr>
              <a:t>  = e,  </a:t>
            </a:r>
            <a:r>
              <a:rPr lang="en-US" altLang="en-US" sz="2000" i="1">
                <a:latin typeface="Arial Unicode MS" panose="020B0604020202020204" pitchFamily="34" charset="-128"/>
              </a:rPr>
              <a:t>m</a:t>
            </a:r>
            <a:r>
              <a:rPr lang="en-US" altLang="en-US" sz="2000">
                <a:latin typeface="Arial Unicode MS" panose="020B0604020202020204" pitchFamily="34" charset="-128"/>
              </a:rPr>
              <a:t>  = 100 u,</a:t>
            </a:r>
          </a:p>
          <a:p>
            <a:pPr eaLnBrk="1" hangingPunct="1"/>
            <a:r>
              <a:rPr lang="en-US" altLang="en-US" sz="2000" i="1">
                <a:latin typeface="Arial Unicode MS" panose="020B0604020202020204" pitchFamily="34" charset="-128"/>
              </a:rPr>
              <a:t>B</a:t>
            </a:r>
            <a:r>
              <a:rPr lang="en-US" altLang="en-US" sz="2000">
                <a:latin typeface="Arial Unicode MS" panose="020B0604020202020204" pitchFamily="34" charset="-128"/>
              </a:rPr>
              <a:t>  = 6 T</a:t>
            </a:r>
          </a:p>
          <a:p>
            <a:pPr eaLnBrk="1" hangingPunct="1">
              <a:spcBef>
                <a:spcPct val="30000"/>
              </a:spcBef>
            </a:pPr>
            <a:r>
              <a:rPr lang="en-US" altLang="en-US" sz="200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  <a:sym typeface="Symbol" panose="05050102010706020507" pitchFamily="18" charset="2"/>
              </a:rPr>
              <a:t></a:t>
            </a:r>
            <a:r>
              <a:rPr lang="en-US" altLang="en-US" sz="200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	</a:t>
            </a:r>
            <a:r>
              <a:rPr lang="en-US" altLang="en-US" sz="2000" i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</a:t>
            </a:r>
            <a:r>
              <a:rPr lang="en-US" altLang="en-US" sz="2000" baseline="-2500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-</a:t>
            </a:r>
            <a:r>
              <a:rPr lang="en-US" altLang="en-US" sz="200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≈ 1 kHz</a:t>
            </a:r>
          </a:p>
          <a:p>
            <a:pPr eaLnBrk="1" hangingPunct="1"/>
            <a:r>
              <a:rPr lang="en-US" altLang="en-US" sz="200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	</a:t>
            </a:r>
            <a:r>
              <a:rPr lang="en-US" altLang="en-US" sz="2000" i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</a:t>
            </a:r>
            <a:r>
              <a:rPr lang="en-US" altLang="en-US" sz="2000" baseline="-2500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+</a:t>
            </a:r>
            <a:r>
              <a:rPr lang="en-US" altLang="en-US" sz="200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en-US" sz="2000">
                <a:latin typeface="Arial Unicode MS" panose="020B0604020202020204" pitchFamily="34" charset="-128"/>
              </a:rPr>
              <a:t>≈</a:t>
            </a:r>
            <a:r>
              <a:rPr lang="en-US" altLang="en-US" sz="200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1 MHz</a:t>
            </a:r>
          </a:p>
        </p:txBody>
      </p:sp>
      <p:sp>
        <p:nvSpPr>
          <p:cNvPr id="5128" name="Text Box 1062"/>
          <p:cNvSpPr txBox="1">
            <a:spLocks noChangeArrowheads="1"/>
          </p:cNvSpPr>
          <p:nvPr/>
        </p:nvSpPr>
        <p:spPr bwMode="auto">
          <a:xfrm>
            <a:off x="6858000" y="1295400"/>
            <a:ext cx="2133600" cy="1208088"/>
          </a:xfrm>
          <a:prstGeom prst="rect">
            <a:avLst/>
          </a:prstGeom>
          <a:noFill/>
          <a:ln w="12700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n-US" altLang="en-US" sz="1600"/>
              <a:t>Excite the cyclotron motion with multipolar RF (Goal: excite the cyclotron motion to resonance) </a:t>
            </a:r>
          </a:p>
        </p:txBody>
      </p:sp>
      <p:sp>
        <p:nvSpPr>
          <p:cNvPr id="5129" name="Text Box 1063"/>
          <p:cNvSpPr txBox="1">
            <a:spLocks noChangeArrowheads="1"/>
          </p:cNvSpPr>
          <p:nvPr/>
        </p:nvSpPr>
        <p:spPr bwMode="auto">
          <a:xfrm>
            <a:off x="6858000" y="2971800"/>
            <a:ext cx="2209800" cy="766763"/>
          </a:xfrm>
          <a:prstGeom prst="rect">
            <a:avLst/>
          </a:prstGeom>
          <a:noFill/>
          <a:ln w="12700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n-US" altLang="en-US" sz="1600"/>
              <a:t>Transform radial to axial energy (gradient dB/dz) and eject ions</a:t>
            </a:r>
          </a:p>
        </p:txBody>
      </p:sp>
      <p:sp>
        <p:nvSpPr>
          <p:cNvPr id="5130" name="Text Box 1064"/>
          <p:cNvSpPr txBox="1">
            <a:spLocks noChangeArrowheads="1"/>
          </p:cNvSpPr>
          <p:nvPr/>
        </p:nvSpPr>
        <p:spPr bwMode="auto">
          <a:xfrm>
            <a:off x="6858000" y="4191000"/>
            <a:ext cx="2209800" cy="1208088"/>
          </a:xfrm>
          <a:prstGeom prst="rect">
            <a:avLst/>
          </a:prstGeom>
          <a:noFill/>
          <a:ln w="127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n-US" altLang="en-US" sz="1600"/>
              <a:t>Measure time of flight (TOF) - the shorter TOF, the closer is the excitation frequency to the resonance</a:t>
            </a:r>
          </a:p>
        </p:txBody>
      </p:sp>
      <p:sp>
        <p:nvSpPr>
          <p:cNvPr id="5131" name="Line 3"/>
          <p:cNvSpPr>
            <a:spLocks noChangeShapeType="1"/>
          </p:cNvSpPr>
          <p:nvPr/>
        </p:nvSpPr>
        <p:spPr bwMode="auto">
          <a:xfrm>
            <a:off x="7924800" y="2514600"/>
            <a:ext cx="0" cy="457200"/>
          </a:xfrm>
          <a:prstGeom prst="line">
            <a:avLst/>
          </a:prstGeom>
          <a:noFill/>
          <a:ln w="50800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32" name="Line 3"/>
          <p:cNvSpPr>
            <a:spLocks noChangeShapeType="1"/>
          </p:cNvSpPr>
          <p:nvPr/>
        </p:nvSpPr>
        <p:spPr bwMode="auto">
          <a:xfrm>
            <a:off x="7924800" y="3733800"/>
            <a:ext cx="0" cy="457200"/>
          </a:xfrm>
          <a:prstGeom prst="line">
            <a:avLst/>
          </a:prstGeom>
          <a:noFill/>
          <a:ln w="50800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0" y="6543675"/>
            <a:ext cx="2306638" cy="3143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0" hangingPunct="0">
              <a:lnSpc>
                <a:spcPct val="90000"/>
              </a:lnSpc>
              <a:defRPr/>
            </a:pP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Arial" charset="0"/>
              </a:rPr>
              <a:t>Adapted from K.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Arial" charset="0"/>
              </a:rPr>
              <a:t>Blaum</a:t>
            </a:r>
            <a:endParaRPr lang="en-US" sz="1600" dirty="0">
              <a:solidFill>
                <a:schemeClr val="bg1">
                  <a:lumMod val="50000"/>
                </a:schemeClr>
              </a:solidFill>
              <a:latin typeface="Arial" charset="0"/>
            </a:endParaRPr>
          </a:p>
        </p:txBody>
      </p:sp>
      <p:sp>
        <p:nvSpPr>
          <p:cNvPr id="15" name="Oval 14"/>
          <p:cNvSpPr/>
          <p:nvPr/>
        </p:nvSpPr>
        <p:spPr bwMode="auto">
          <a:xfrm flipV="1">
            <a:off x="5638800" y="6477000"/>
            <a:ext cx="457200" cy="274638"/>
          </a:xfrm>
          <a:prstGeom prst="ellipse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eaLnBrk="0" hangingPunct="0">
              <a:lnSpc>
                <a:spcPct val="90000"/>
              </a:lnSpc>
              <a:defRPr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629401" y="5657671"/>
            <a:ext cx="2514599" cy="12003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This is done relative to a calibration mass to cancel out drifts in the magnetic field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4100657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676400" y="76200"/>
            <a:ext cx="5867400" cy="796925"/>
          </a:xfrm>
        </p:spPr>
        <p:txBody>
          <a:bodyPr/>
          <a:lstStyle/>
          <a:p>
            <a:r>
              <a:rPr lang="en-US" altLang="en-US" sz="2800" smtClean="0"/>
              <a:t>Mass measurements with Penning traps</a:t>
            </a:r>
            <a:r>
              <a:rPr lang="en-US" altLang="en-US" sz="2000" smtClean="0"/>
              <a:t> </a:t>
            </a:r>
          </a:p>
        </p:txBody>
      </p:sp>
      <p:sp>
        <p:nvSpPr>
          <p:cNvPr id="41987" name="Text Box 7"/>
          <p:cNvSpPr txBox="1">
            <a:spLocks noChangeArrowheads="1"/>
          </p:cNvSpPr>
          <p:nvPr/>
        </p:nvSpPr>
        <p:spPr bwMode="auto">
          <a:xfrm>
            <a:off x="373062" y="1828800"/>
            <a:ext cx="1920875" cy="546100"/>
          </a:xfrm>
          <a:prstGeom prst="rect">
            <a:avLst/>
          </a:prstGeom>
          <a:noFill/>
          <a:ln w="12700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en-US" sz="1600"/>
              <a:t>Eject thermalized ions from buncher</a:t>
            </a:r>
          </a:p>
        </p:txBody>
      </p:sp>
      <p:sp>
        <p:nvSpPr>
          <p:cNvPr id="41988" name="Text Box 8"/>
          <p:cNvSpPr txBox="1">
            <a:spLocks noChangeArrowheads="1"/>
          </p:cNvSpPr>
          <p:nvPr/>
        </p:nvSpPr>
        <p:spPr bwMode="auto">
          <a:xfrm>
            <a:off x="533400" y="2865664"/>
            <a:ext cx="1600200" cy="546100"/>
          </a:xfrm>
          <a:prstGeom prst="rect">
            <a:avLst/>
          </a:prstGeom>
          <a:noFill/>
          <a:ln w="12700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en-US" sz="1600"/>
              <a:t>Capture ions in Penning trap</a:t>
            </a:r>
          </a:p>
        </p:txBody>
      </p:sp>
      <p:sp>
        <p:nvSpPr>
          <p:cNvPr id="41989" name="Text Box 9"/>
          <p:cNvSpPr txBox="1">
            <a:spLocks noChangeArrowheads="1"/>
          </p:cNvSpPr>
          <p:nvPr/>
        </p:nvSpPr>
        <p:spPr bwMode="auto">
          <a:xfrm>
            <a:off x="228600" y="4008664"/>
            <a:ext cx="2209800" cy="325438"/>
          </a:xfrm>
          <a:prstGeom prst="rect">
            <a:avLst/>
          </a:prstGeom>
          <a:noFill/>
          <a:ln w="12700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en-US" sz="1600"/>
              <a:t>Perform RF excitation</a:t>
            </a:r>
          </a:p>
        </p:txBody>
      </p:sp>
      <p:sp>
        <p:nvSpPr>
          <p:cNvPr id="41990" name="Text Box 10"/>
          <p:cNvSpPr txBox="1">
            <a:spLocks noChangeArrowheads="1"/>
          </p:cNvSpPr>
          <p:nvPr/>
        </p:nvSpPr>
        <p:spPr bwMode="auto">
          <a:xfrm>
            <a:off x="533400" y="4846864"/>
            <a:ext cx="1524000" cy="546100"/>
          </a:xfrm>
          <a:prstGeom prst="rect">
            <a:avLst/>
          </a:prstGeom>
          <a:noFill/>
          <a:ln w="12700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en-US" sz="1600"/>
              <a:t>Eject ions and measure TOF</a:t>
            </a:r>
          </a:p>
        </p:txBody>
      </p:sp>
      <p:sp>
        <p:nvSpPr>
          <p:cNvPr id="41992" name="Text Box 12"/>
          <p:cNvSpPr txBox="1">
            <a:spLocks noChangeArrowheads="1"/>
          </p:cNvSpPr>
          <p:nvPr/>
        </p:nvSpPr>
        <p:spPr bwMode="auto">
          <a:xfrm>
            <a:off x="5089448" y="6511600"/>
            <a:ext cx="4087209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en-US" sz="1600" dirty="0" smtClean="0">
                <a:solidFill>
                  <a:srgbClr val="777777"/>
                </a:solidFill>
              </a:rPr>
              <a:t>T.S. Gallant </a:t>
            </a:r>
            <a:r>
              <a:rPr lang="en-US" altLang="en-US" sz="1600" dirty="0">
                <a:solidFill>
                  <a:srgbClr val="777777"/>
                </a:solidFill>
              </a:rPr>
              <a:t>et al., PRL </a:t>
            </a:r>
            <a:r>
              <a:rPr lang="en-US" altLang="en-US" sz="1600" dirty="0" smtClean="0">
                <a:solidFill>
                  <a:srgbClr val="777777"/>
                </a:solidFill>
              </a:rPr>
              <a:t>113, 082501 </a:t>
            </a:r>
            <a:r>
              <a:rPr lang="en-US" altLang="en-US" sz="1600" dirty="0">
                <a:solidFill>
                  <a:srgbClr val="777777"/>
                </a:solidFill>
              </a:rPr>
              <a:t>(</a:t>
            </a:r>
            <a:r>
              <a:rPr lang="en-US" altLang="en-US" sz="1600" dirty="0" smtClean="0">
                <a:solidFill>
                  <a:srgbClr val="777777"/>
                </a:solidFill>
              </a:rPr>
              <a:t>2014)</a:t>
            </a:r>
            <a:endParaRPr lang="en-US" altLang="en-US" sz="1600" dirty="0">
              <a:solidFill>
                <a:srgbClr val="777777"/>
              </a:solidFill>
            </a:endParaRPr>
          </a:p>
        </p:txBody>
      </p:sp>
      <p:sp>
        <p:nvSpPr>
          <p:cNvPr id="41993" name="Text Box 13"/>
          <p:cNvSpPr txBox="1">
            <a:spLocks noChangeArrowheads="1"/>
          </p:cNvSpPr>
          <p:nvPr/>
        </p:nvSpPr>
        <p:spPr bwMode="auto">
          <a:xfrm>
            <a:off x="5029200" y="4419600"/>
            <a:ext cx="3445174" cy="424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en-US" dirty="0" smtClean="0"/>
              <a:t>ME=10 903.85 (74) </a:t>
            </a:r>
            <a:r>
              <a:rPr lang="en-US" altLang="en-US" dirty="0" err="1" smtClean="0"/>
              <a:t>keV</a:t>
            </a:r>
            <a:endParaRPr lang="en-US" altLang="en-US" dirty="0"/>
          </a:p>
        </p:txBody>
      </p:sp>
      <p:sp>
        <p:nvSpPr>
          <p:cNvPr id="41994" name="Text Box 14"/>
          <p:cNvSpPr txBox="1">
            <a:spLocks noChangeArrowheads="1"/>
          </p:cNvSpPr>
          <p:nvPr/>
        </p:nvSpPr>
        <p:spPr bwMode="auto">
          <a:xfrm>
            <a:off x="6013450" y="4837113"/>
            <a:ext cx="1749197" cy="424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en-US" dirty="0" err="1" smtClean="0">
                <a:latin typeface="Symbol" panose="05050102010706020507" pitchFamily="18" charset="2"/>
              </a:rPr>
              <a:t>d</a:t>
            </a:r>
            <a:r>
              <a:rPr lang="en-US" altLang="en-US" dirty="0" err="1" smtClean="0"/>
              <a:t>m</a:t>
            </a:r>
            <a:r>
              <a:rPr lang="en-US" altLang="en-US" dirty="0" smtClean="0"/>
              <a:t>=740 </a:t>
            </a:r>
            <a:r>
              <a:rPr lang="en-US" altLang="en-US" dirty="0"/>
              <a:t>eV</a:t>
            </a:r>
          </a:p>
        </p:txBody>
      </p:sp>
      <p:sp>
        <p:nvSpPr>
          <p:cNvPr id="41995" name="Line 3"/>
          <p:cNvSpPr>
            <a:spLocks noChangeShapeType="1"/>
          </p:cNvSpPr>
          <p:nvPr/>
        </p:nvSpPr>
        <p:spPr bwMode="auto">
          <a:xfrm>
            <a:off x="1295400" y="2408464"/>
            <a:ext cx="0" cy="457200"/>
          </a:xfrm>
          <a:prstGeom prst="line">
            <a:avLst/>
          </a:prstGeom>
          <a:noFill/>
          <a:ln w="50800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996" name="Line 3"/>
          <p:cNvSpPr>
            <a:spLocks noChangeShapeType="1"/>
          </p:cNvSpPr>
          <p:nvPr/>
        </p:nvSpPr>
        <p:spPr bwMode="auto">
          <a:xfrm>
            <a:off x="1295400" y="3399064"/>
            <a:ext cx="0" cy="609600"/>
          </a:xfrm>
          <a:prstGeom prst="line">
            <a:avLst/>
          </a:prstGeom>
          <a:noFill/>
          <a:ln w="50800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997" name="Line 3"/>
          <p:cNvSpPr>
            <a:spLocks noChangeShapeType="1"/>
          </p:cNvSpPr>
          <p:nvPr/>
        </p:nvSpPr>
        <p:spPr bwMode="auto">
          <a:xfrm>
            <a:off x="1295400" y="4389664"/>
            <a:ext cx="0" cy="457200"/>
          </a:xfrm>
          <a:prstGeom prst="line">
            <a:avLst/>
          </a:prstGeom>
          <a:noFill/>
          <a:ln w="50800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6349" y="849393"/>
            <a:ext cx="5291440" cy="3523849"/>
          </a:xfrm>
          <a:prstGeom prst="rect">
            <a:avLst/>
          </a:prstGeom>
        </p:spPr>
      </p:pic>
      <p:pic>
        <p:nvPicPr>
          <p:cNvPr id="15" name="Picture 125" descr="TOF_resonance_MS_t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8085" y="3629754"/>
            <a:ext cx="1790263" cy="3091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6417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751013" y="76200"/>
            <a:ext cx="5599112" cy="695366"/>
          </a:xfrm>
        </p:spPr>
        <p:txBody>
          <a:bodyPr/>
          <a:lstStyle/>
          <a:p>
            <a:r>
              <a:rPr lang="en-US" altLang="en-US" dirty="0" smtClean="0"/>
              <a:t>Penning traps – Masses to study </a:t>
            </a:r>
            <a:r>
              <a:rPr lang="en-US" altLang="en-US" smtClean="0"/>
              <a:t>isospin symmetry </a:t>
            </a:r>
            <a:endParaRPr lang="en-US" altLang="en-US" i="1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391886" y="881083"/>
            <a:ext cx="8438711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900" dirty="0" smtClean="0"/>
              <a:t>For A=20, cubic and quartic extension of the IMME equation were found to describe the mass excess better than the quadratic form </a:t>
            </a:r>
            <a:r>
              <a:rPr lang="en-US" sz="1900" dirty="0" smtClean="0">
                <a:sym typeface="Wingdings" panose="05000000000000000000" pitchFamily="2" charset="2"/>
              </a:rPr>
              <a:t> breakdown of IMME</a:t>
            </a:r>
            <a:endParaRPr lang="en-US" sz="1900" dirty="0" smtClean="0"/>
          </a:p>
        </p:txBody>
      </p:sp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879" y="1888231"/>
            <a:ext cx="5693246" cy="329336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413657" y="5227528"/>
            <a:ext cx="8599714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900" dirty="0" smtClean="0"/>
              <a:t>Not shown here, for the A=21 system, a breakdown of the IMME was observed as well.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900" dirty="0" smtClean="0"/>
              <a:t>However: A=20 IMME was restored in 2015 through a new energy measurement of the </a:t>
            </a:r>
            <a:r>
              <a:rPr lang="en-US" sz="1900" baseline="30000" dirty="0" smtClean="0"/>
              <a:t>20</a:t>
            </a:r>
            <a:r>
              <a:rPr lang="en-US" sz="1900" dirty="0" smtClean="0"/>
              <a:t>Na, J=0</a:t>
            </a:r>
            <a:r>
              <a:rPr lang="en-US" sz="1900" baseline="30000" dirty="0" smtClean="0"/>
              <a:t>+</a:t>
            </a:r>
            <a:r>
              <a:rPr lang="en-US" sz="1900" dirty="0" smtClean="0"/>
              <a:t>, T=2, state of E</a:t>
            </a:r>
            <a:r>
              <a:rPr lang="en-US" sz="1900" baseline="-25000" dirty="0" smtClean="0"/>
              <a:t>x</a:t>
            </a:r>
            <a:r>
              <a:rPr lang="en-US" sz="1900" dirty="0" smtClean="0"/>
              <a:t>=6498.4±0.2±0.4 </a:t>
            </a:r>
            <a:r>
              <a:rPr lang="en-US" sz="1900" dirty="0" err="1" smtClean="0"/>
              <a:t>keV</a:t>
            </a:r>
            <a:r>
              <a:rPr lang="en-US" sz="1900" dirty="0" smtClean="0"/>
              <a:t> [B. E. Glassman et al., PRC 92, 042501 (R) (2015)] </a:t>
            </a:r>
          </a:p>
        </p:txBody>
      </p:sp>
      <p:sp>
        <p:nvSpPr>
          <p:cNvPr id="6" name="Text Box 12"/>
          <p:cNvSpPr txBox="1">
            <a:spLocks noChangeArrowheads="1"/>
          </p:cNvSpPr>
          <p:nvPr/>
        </p:nvSpPr>
        <p:spPr bwMode="auto">
          <a:xfrm>
            <a:off x="3429000" y="1551335"/>
            <a:ext cx="4087209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en-US" sz="1600" dirty="0" smtClean="0">
                <a:solidFill>
                  <a:srgbClr val="777777"/>
                </a:solidFill>
              </a:rPr>
              <a:t>T.S. Gallant </a:t>
            </a:r>
            <a:r>
              <a:rPr lang="en-US" altLang="en-US" sz="1600" dirty="0">
                <a:solidFill>
                  <a:srgbClr val="777777"/>
                </a:solidFill>
              </a:rPr>
              <a:t>et al., PRL </a:t>
            </a:r>
            <a:r>
              <a:rPr lang="en-US" altLang="en-US" sz="1600" dirty="0" smtClean="0">
                <a:solidFill>
                  <a:srgbClr val="777777"/>
                </a:solidFill>
              </a:rPr>
              <a:t>113, 082501 </a:t>
            </a:r>
            <a:r>
              <a:rPr lang="en-US" altLang="en-US" sz="1600" dirty="0">
                <a:solidFill>
                  <a:srgbClr val="777777"/>
                </a:solidFill>
              </a:rPr>
              <a:t>(</a:t>
            </a:r>
            <a:r>
              <a:rPr lang="en-US" altLang="en-US" sz="1600" dirty="0" smtClean="0">
                <a:solidFill>
                  <a:srgbClr val="777777"/>
                </a:solidFill>
              </a:rPr>
              <a:t>2014)</a:t>
            </a:r>
            <a:endParaRPr lang="en-US" altLang="en-US" sz="1600" dirty="0">
              <a:solidFill>
                <a:srgbClr val="77777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426879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751013" y="76200"/>
            <a:ext cx="5599112" cy="695366"/>
          </a:xfrm>
        </p:spPr>
        <p:txBody>
          <a:bodyPr/>
          <a:lstStyle/>
          <a:p>
            <a:r>
              <a:rPr lang="en-US" altLang="en-US" dirty="0" smtClean="0"/>
              <a:t>Time-of-flight – Masses as input for astrophysical modeling </a:t>
            </a:r>
            <a:endParaRPr lang="en-US" altLang="en-US" i="1" dirty="0" smtClean="0"/>
          </a:p>
        </p:txBody>
      </p:sp>
      <p:pic>
        <p:nvPicPr>
          <p:cNvPr id="7" name="Picture 6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990600"/>
            <a:ext cx="6727558" cy="5709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53852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751013" y="76200"/>
            <a:ext cx="5599112" cy="695366"/>
          </a:xfrm>
        </p:spPr>
        <p:txBody>
          <a:bodyPr/>
          <a:lstStyle/>
          <a:p>
            <a:r>
              <a:rPr lang="en-US" altLang="en-US" dirty="0" smtClean="0"/>
              <a:t>Time-of-flight – Masses as input for neutron star modeling </a:t>
            </a:r>
            <a:endParaRPr lang="en-US" altLang="en-US" i="1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381000" y="1219200"/>
            <a:ext cx="8438711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A prevalence of A=64 material is expected on the surface of neutron stars and, therefore, in the outer neutron star crust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The trend in nuclear masses for the A=64 isobaric chain strongly impact the depth and strength of electron capture reactions that heat and cool the outer crust, altering its thermal profile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This thermal profile impacts astronomical observables such as the ignition of type I X-ray bursts and </a:t>
            </a:r>
            <a:r>
              <a:rPr lang="en-US" dirty="0" err="1" smtClean="0"/>
              <a:t>superburst</a:t>
            </a:r>
            <a:r>
              <a:rPr lang="en-US" dirty="0" err="1"/>
              <a:t>s</a:t>
            </a:r>
            <a:r>
              <a:rPr lang="en-US" dirty="0" smtClean="0"/>
              <a:t>, neutron star cooling, and potentially gravitational wave emission  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Strategy: Measure the mass of </a:t>
            </a:r>
            <a:r>
              <a:rPr lang="en-US" baseline="30000" dirty="0" smtClean="0"/>
              <a:t>64</a:t>
            </a:r>
            <a:r>
              <a:rPr lang="en-US" dirty="0" smtClean="0"/>
              <a:t>Cr (the most neutron-rich A=64 isobar so far) and probe effect in neutron star crust network calculations</a:t>
            </a:r>
          </a:p>
        </p:txBody>
      </p:sp>
      <p:sp>
        <p:nvSpPr>
          <p:cNvPr id="5" name="Text Box 12"/>
          <p:cNvSpPr txBox="1">
            <a:spLocks noChangeArrowheads="1"/>
          </p:cNvSpPr>
          <p:nvPr/>
        </p:nvSpPr>
        <p:spPr bwMode="auto">
          <a:xfrm>
            <a:off x="5089448" y="6511600"/>
            <a:ext cx="3801041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en-US" sz="1600" dirty="0">
                <a:solidFill>
                  <a:srgbClr val="777777"/>
                </a:solidFill>
              </a:rPr>
              <a:t>Z</a:t>
            </a:r>
            <a:r>
              <a:rPr lang="en-US" altLang="en-US" sz="1600" dirty="0" smtClean="0">
                <a:solidFill>
                  <a:srgbClr val="777777"/>
                </a:solidFill>
              </a:rPr>
              <a:t>. </a:t>
            </a:r>
            <a:r>
              <a:rPr lang="en-US" altLang="en-US" sz="1600" dirty="0" err="1" smtClean="0">
                <a:solidFill>
                  <a:schemeClr val="bg1">
                    <a:lumMod val="50000"/>
                  </a:schemeClr>
                </a:solidFill>
              </a:rPr>
              <a:t>Meisel</a:t>
            </a:r>
            <a:r>
              <a:rPr lang="en-US" altLang="en-US" sz="16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en-US" sz="1600" dirty="0">
                <a:solidFill>
                  <a:schemeClr val="bg1">
                    <a:lumMod val="50000"/>
                  </a:schemeClr>
                </a:solidFill>
              </a:rPr>
              <a:t>et al., </a:t>
            </a:r>
            <a:r>
              <a:rPr lang="en-US" altLang="en-US" sz="1600" dirty="0" smtClean="0">
                <a:solidFill>
                  <a:schemeClr val="bg1">
                    <a:lumMod val="50000"/>
                  </a:schemeClr>
                </a:solidFill>
              </a:rPr>
              <a:t>PRC 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93, 035805 (2016)</a:t>
            </a:r>
            <a:endParaRPr lang="en-US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089510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2" descr="A1900_S800-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514600"/>
            <a:ext cx="8739188" cy="4157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76200"/>
            <a:ext cx="8382000" cy="685800"/>
          </a:xfrm>
        </p:spPr>
        <p:txBody>
          <a:bodyPr/>
          <a:lstStyle/>
          <a:p>
            <a:r>
              <a:rPr lang="en-US" altLang="en-US" smtClean="0"/>
              <a:t>TOF mass measurements </a:t>
            </a:r>
            <a:br>
              <a:rPr lang="en-US" altLang="en-US" smtClean="0"/>
            </a:br>
            <a:r>
              <a:rPr lang="en-US" altLang="en-US" smtClean="0"/>
              <a:t>– </a:t>
            </a:r>
            <a:r>
              <a:rPr lang="en-US" altLang="en-US" i="1" smtClean="0"/>
              <a:t>Spectrographs at NSCL</a:t>
            </a:r>
          </a:p>
        </p:txBody>
      </p:sp>
      <p:sp>
        <p:nvSpPr>
          <p:cNvPr id="2053" name="Text Box 16"/>
          <p:cNvSpPr txBox="1">
            <a:spLocks noChangeArrowheads="1"/>
          </p:cNvSpPr>
          <p:nvPr/>
        </p:nvSpPr>
        <p:spPr bwMode="auto">
          <a:xfrm>
            <a:off x="4495800" y="1143000"/>
            <a:ext cx="4191000" cy="8402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en-US" sz="1800" b="1" dirty="0"/>
              <a:t>TOF mass measurements</a:t>
            </a:r>
            <a:r>
              <a:rPr lang="en-US" altLang="en-US" sz="1800" dirty="0"/>
              <a:t> on neutron-rich </a:t>
            </a:r>
            <a:r>
              <a:rPr lang="en-US" altLang="en-US" sz="1800" dirty="0" smtClean="0"/>
              <a:t>isotopes: </a:t>
            </a:r>
            <a:r>
              <a:rPr lang="en-US" altLang="en-US" sz="1800" dirty="0" err="1">
                <a:latin typeface="Symbol" panose="05050102010706020507" pitchFamily="18" charset="2"/>
              </a:rPr>
              <a:t>d</a:t>
            </a:r>
            <a:r>
              <a:rPr lang="en-US" altLang="en-US" sz="1800" dirty="0" err="1"/>
              <a:t>m</a:t>
            </a:r>
            <a:r>
              <a:rPr lang="en-US" altLang="en-US" sz="1800" dirty="0"/>
              <a:t> = </a:t>
            </a:r>
            <a:r>
              <a:rPr lang="en-US" altLang="en-US" sz="1800" dirty="0" smtClean="0"/>
              <a:t>0.4-0.5 </a:t>
            </a:r>
            <a:r>
              <a:rPr lang="en-US" altLang="en-US" sz="1800" dirty="0"/>
              <a:t>MeV for </a:t>
            </a:r>
            <a:r>
              <a:rPr lang="en-US" altLang="en-US" sz="1800" dirty="0" smtClean="0"/>
              <a:t>A~60</a:t>
            </a:r>
            <a:endParaRPr lang="en-US" altLang="en-US" sz="1800" dirty="0"/>
          </a:p>
        </p:txBody>
      </p:sp>
      <p:sp>
        <p:nvSpPr>
          <p:cNvPr id="2054" name="Text Box 12"/>
          <p:cNvSpPr txBox="1">
            <a:spLocks noChangeArrowheads="1"/>
          </p:cNvSpPr>
          <p:nvPr/>
        </p:nvSpPr>
        <p:spPr bwMode="auto">
          <a:xfrm>
            <a:off x="4876800" y="2590800"/>
            <a:ext cx="2486025" cy="376238"/>
          </a:xfrm>
          <a:prstGeom prst="rect">
            <a:avLst/>
          </a:prstGeom>
          <a:solidFill>
            <a:schemeClr val="bg1"/>
          </a:solidFill>
          <a:ln w="9525">
            <a:solidFill>
              <a:srgbClr val="197357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n-US" altLang="en-US" sz="1800" b="1"/>
              <a:t>A1900+S800 at NSCL</a:t>
            </a:r>
            <a:endParaRPr lang="en-US" altLang="en-US" sz="1800" b="1" noProof="1"/>
          </a:p>
        </p:txBody>
      </p:sp>
      <p:sp>
        <p:nvSpPr>
          <p:cNvPr id="2055" name="Rectangle 5"/>
          <p:cNvSpPr>
            <a:spLocks noChangeArrowheads="1"/>
          </p:cNvSpPr>
          <p:nvPr/>
        </p:nvSpPr>
        <p:spPr bwMode="auto">
          <a:xfrm>
            <a:off x="5029200" y="4419599"/>
            <a:ext cx="3810000" cy="2252663"/>
          </a:xfrm>
          <a:prstGeom prst="rect">
            <a:avLst/>
          </a:prstGeom>
          <a:noFill/>
          <a:ln w="38100" cmpd="dbl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80962" tIns="41275" rIns="80962" bIns="41275"/>
          <a:lstStyle>
            <a:lvl1pPr marL="252413" indent="-252413" defTabSz="80803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803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803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803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803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080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080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080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080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  <a:spcBef>
                <a:spcPct val="50000"/>
              </a:spcBef>
              <a:buSzPct val="100000"/>
              <a:buFontTx/>
              <a:buChar char="•"/>
            </a:pPr>
            <a:r>
              <a:rPr lang="en-US" altLang="en-US" sz="1800" dirty="0" smtClean="0">
                <a:solidFill>
                  <a:srgbClr val="064308"/>
                </a:solidFill>
              </a:rPr>
              <a:t>Measured </a:t>
            </a:r>
            <a:r>
              <a:rPr lang="en-US" altLang="en-US" sz="1800" dirty="0">
                <a:solidFill>
                  <a:srgbClr val="064308"/>
                </a:solidFill>
              </a:rPr>
              <a:t>many masses </a:t>
            </a:r>
            <a:r>
              <a:rPr lang="en-US" altLang="en-US" sz="1800" dirty="0" smtClean="0">
                <a:solidFill>
                  <a:srgbClr val="064308"/>
                </a:solidFill>
              </a:rPr>
              <a:t>simultaneously (150!)</a:t>
            </a:r>
            <a:endParaRPr lang="en-US" altLang="en-US" sz="1800" dirty="0">
              <a:solidFill>
                <a:srgbClr val="064308"/>
              </a:solidFill>
            </a:endParaRPr>
          </a:p>
          <a:p>
            <a:pPr>
              <a:lnSpc>
                <a:spcPct val="90000"/>
              </a:lnSpc>
              <a:spcBef>
                <a:spcPct val="50000"/>
              </a:spcBef>
              <a:buSzPct val="100000"/>
              <a:buFontTx/>
              <a:buChar char="•"/>
            </a:pPr>
            <a:r>
              <a:rPr lang="en-US" altLang="en-US" sz="1800" dirty="0">
                <a:solidFill>
                  <a:srgbClr val="064308"/>
                </a:solidFill>
              </a:rPr>
              <a:t>Mass accuracy: </a:t>
            </a:r>
            <a:r>
              <a:rPr lang="en-US" altLang="en-US" sz="1800" dirty="0" smtClean="0">
                <a:solidFill>
                  <a:srgbClr val="064308"/>
                </a:solidFill>
                <a:latin typeface="Symbol" panose="05050102010706020507" pitchFamily="18" charset="2"/>
              </a:rPr>
              <a:t>D</a:t>
            </a:r>
            <a:r>
              <a:rPr lang="en-US" altLang="en-US" sz="1800" dirty="0" smtClean="0">
                <a:solidFill>
                  <a:srgbClr val="064308"/>
                </a:solidFill>
              </a:rPr>
              <a:t>ME=400-500 </a:t>
            </a:r>
            <a:r>
              <a:rPr lang="en-US" altLang="en-US" sz="1800" dirty="0" err="1" smtClean="0">
                <a:solidFill>
                  <a:srgbClr val="064308"/>
                </a:solidFill>
              </a:rPr>
              <a:t>keV</a:t>
            </a:r>
            <a:r>
              <a:rPr lang="en-US" altLang="en-US" sz="1800" dirty="0" smtClean="0">
                <a:solidFill>
                  <a:srgbClr val="064308"/>
                </a:solidFill>
              </a:rPr>
              <a:t> (should be possible to get to 200 </a:t>
            </a:r>
            <a:r>
              <a:rPr lang="en-US" altLang="en-US" sz="1800" dirty="0" err="1" smtClean="0">
                <a:solidFill>
                  <a:srgbClr val="064308"/>
                </a:solidFill>
              </a:rPr>
              <a:t>keV</a:t>
            </a:r>
            <a:r>
              <a:rPr lang="en-US" altLang="en-US" sz="1800" dirty="0" smtClean="0">
                <a:solidFill>
                  <a:srgbClr val="064308"/>
                </a:solidFill>
              </a:rPr>
              <a:t>)</a:t>
            </a:r>
            <a:endParaRPr lang="en-US" altLang="en-US" sz="1800" dirty="0">
              <a:solidFill>
                <a:srgbClr val="064308"/>
              </a:solidFill>
            </a:endParaRPr>
          </a:p>
          <a:p>
            <a:pPr>
              <a:lnSpc>
                <a:spcPct val="90000"/>
              </a:lnSpc>
              <a:spcBef>
                <a:spcPct val="50000"/>
              </a:spcBef>
              <a:buSzPct val="100000"/>
              <a:buFontTx/>
              <a:buChar char="•"/>
            </a:pPr>
            <a:r>
              <a:rPr lang="en-US" altLang="en-US" sz="1800" dirty="0">
                <a:solidFill>
                  <a:srgbClr val="064308"/>
                </a:solidFill>
              </a:rPr>
              <a:t>Beam rate: </a:t>
            </a:r>
            <a:r>
              <a:rPr lang="en-US" altLang="en-US" sz="1800" dirty="0" smtClean="0">
                <a:solidFill>
                  <a:srgbClr val="064308"/>
                </a:solidFill>
              </a:rPr>
              <a:t>few particles/second</a:t>
            </a:r>
          </a:p>
          <a:p>
            <a:pPr>
              <a:lnSpc>
                <a:spcPct val="90000"/>
              </a:lnSpc>
              <a:spcBef>
                <a:spcPct val="50000"/>
              </a:spcBef>
              <a:buSzPct val="100000"/>
              <a:buFontTx/>
              <a:buChar char="•"/>
            </a:pPr>
            <a:r>
              <a:rPr lang="en-US" altLang="en-US" sz="1800" dirty="0" smtClean="0">
                <a:solidFill>
                  <a:srgbClr val="064308"/>
                </a:solidFill>
              </a:rPr>
              <a:t>Works for very short-lived nuclei</a:t>
            </a:r>
            <a:r>
              <a:rPr lang="en-US" altLang="en-US" sz="1800" dirty="0">
                <a:solidFill>
                  <a:srgbClr val="064308"/>
                </a:solidFill>
              </a:rPr>
              <a:t/>
            </a:r>
            <a:br>
              <a:rPr lang="en-US" altLang="en-US" sz="1800" dirty="0">
                <a:solidFill>
                  <a:srgbClr val="064308"/>
                </a:solidFill>
              </a:rPr>
            </a:br>
            <a:endParaRPr lang="en-US" altLang="en-US" sz="1800" dirty="0">
              <a:solidFill>
                <a:srgbClr val="064308"/>
              </a:solidFill>
            </a:endParaRPr>
          </a:p>
        </p:txBody>
      </p:sp>
      <p:sp>
        <p:nvSpPr>
          <p:cNvPr id="2056" name="TextBox 10"/>
          <p:cNvSpPr txBox="1">
            <a:spLocks noChangeArrowheads="1"/>
          </p:cNvSpPr>
          <p:nvPr/>
        </p:nvSpPr>
        <p:spPr bwMode="auto">
          <a:xfrm>
            <a:off x="3200400" y="5181600"/>
            <a:ext cx="1476375" cy="42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en-US">
                <a:solidFill>
                  <a:srgbClr val="FF0000"/>
                </a:solidFill>
              </a:rPr>
              <a:t>TOF start</a:t>
            </a:r>
          </a:p>
        </p:txBody>
      </p:sp>
      <p:sp>
        <p:nvSpPr>
          <p:cNvPr id="2057" name="TextBox 11"/>
          <p:cNvSpPr txBox="1">
            <a:spLocks noChangeArrowheads="1"/>
          </p:cNvSpPr>
          <p:nvPr/>
        </p:nvSpPr>
        <p:spPr bwMode="auto">
          <a:xfrm>
            <a:off x="7543800" y="1905000"/>
            <a:ext cx="1460500" cy="42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en-US">
                <a:solidFill>
                  <a:srgbClr val="FF0000"/>
                </a:solidFill>
              </a:rPr>
              <a:t>TOF stop</a:t>
            </a:r>
          </a:p>
        </p:txBody>
      </p:sp>
      <p:sp>
        <p:nvSpPr>
          <p:cNvPr id="2058" name="TextBox 12"/>
          <p:cNvSpPr txBox="1">
            <a:spLocks noChangeArrowheads="1"/>
          </p:cNvSpPr>
          <p:nvPr/>
        </p:nvSpPr>
        <p:spPr bwMode="auto">
          <a:xfrm>
            <a:off x="7445375" y="2286000"/>
            <a:ext cx="1698625" cy="341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en-US" sz="1800">
                <a:solidFill>
                  <a:srgbClr val="FF0000"/>
                </a:solidFill>
              </a:rPr>
              <a:t>58m flight path</a:t>
            </a:r>
          </a:p>
        </p:txBody>
      </p:sp>
      <p:sp>
        <p:nvSpPr>
          <p:cNvPr id="2059" name="TextBox 13"/>
          <p:cNvSpPr txBox="1">
            <a:spLocks noChangeArrowheads="1"/>
          </p:cNvSpPr>
          <p:nvPr/>
        </p:nvSpPr>
        <p:spPr bwMode="auto">
          <a:xfrm>
            <a:off x="0" y="4663699"/>
            <a:ext cx="2312988" cy="420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en-US" dirty="0"/>
              <a:t>B</a:t>
            </a:r>
            <a:r>
              <a:rPr lang="en-US" altLang="en-US" dirty="0">
                <a:latin typeface="Symbol" panose="05050102010706020507" pitchFamily="18" charset="2"/>
              </a:rPr>
              <a:t>r</a:t>
            </a:r>
            <a:r>
              <a:rPr lang="en-US" altLang="en-US" dirty="0"/>
              <a:t>=</a:t>
            </a:r>
            <a:r>
              <a:rPr lang="en-US" altLang="en-US" dirty="0">
                <a:latin typeface="Symbol" panose="05050102010706020507" pitchFamily="18" charset="2"/>
              </a:rPr>
              <a:t>g</a:t>
            </a:r>
            <a:r>
              <a:rPr lang="en-US" altLang="en-US" dirty="0"/>
              <a:t>m/q (dx/</a:t>
            </a:r>
            <a:r>
              <a:rPr lang="en-US" altLang="en-US" dirty="0" err="1"/>
              <a:t>dt</a:t>
            </a:r>
            <a:r>
              <a:rPr lang="en-US" altLang="en-US" dirty="0"/>
              <a:t>)</a:t>
            </a:r>
          </a:p>
        </p:txBody>
      </p:sp>
      <p:sp>
        <p:nvSpPr>
          <p:cNvPr id="2060" name="TextBox 14"/>
          <p:cNvSpPr txBox="1">
            <a:spLocks noChangeArrowheads="1"/>
          </p:cNvSpPr>
          <p:nvPr/>
        </p:nvSpPr>
        <p:spPr bwMode="auto">
          <a:xfrm>
            <a:off x="0" y="5124981"/>
            <a:ext cx="26384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en-US" sz="2000" dirty="0"/>
              <a:t>Measure B</a:t>
            </a:r>
            <a:r>
              <a:rPr lang="en-US" altLang="en-US" sz="2000" dirty="0">
                <a:latin typeface="Symbol" panose="05050102010706020507" pitchFamily="18" charset="2"/>
              </a:rPr>
              <a:t>r</a:t>
            </a:r>
            <a:r>
              <a:rPr lang="en-US" altLang="en-US" sz="2000" dirty="0"/>
              <a:t> and TOF</a:t>
            </a:r>
          </a:p>
        </p:txBody>
      </p:sp>
      <p:pic>
        <p:nvPicPr>
          <p:cNvPr id="2" name="Picture 1" descr="Screen Clippi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27"/>
          <a:stretch/>
        </p:blipFill>
        <p:spPr>
          <a:xfrm>
            <a:off x="10886" y="1165756"/>
            <a:ext cx="4256314" cy="3061756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-381000" y="762000"/>
            <a:ext cx="4743450" cy="3959225"/>
            <a:chOff x="2478543" y="3049056"/>
            <a:chExt cx="4743450" cy="3959225"/>
          </a:xfrm>
        </p:grpSpPr>
        <p:sp>
          <p:nvSpPr>
            <p:cNvPr id="3" name="Rectangle 2"/>
            <p:cNvSpPr/>
            <p:nvPr/>
          </p:nvSpPr>
          <p:spPr bwMode="auto">
            <a:xfrm>
              <a:off x="2944929" y="3079673"/>
              <a:ext cx="4243388" cy="3502025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graphicFrame>
          <p:nvGraphicFramePr>
            <p:cNvPr id="2050" name="Object 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827630845"/>
                </p:ext>
              </p:extLst>
            </p:nvPr>
          </p:nvGraphicFramePr>
          <p:xfrm>
            <a:off x="2478543" y="3049056"/>
            <a:ext cx="4743450" cy="39592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01" name="Graph" r:id="rId6" imgW="3690720" imgH="3081600" progId="Origin50.Graph">
                    <p:embed/>
                  </p:oleObj>
                </mc:Choice>
                <mc:Fallback>
                  <p:oleObj name="Graph" r:id="rId6" imgW="3690720" imgH="3081600" progId="Origin50.Graph">
                    <p:embed/>
                    <p:pic>
                      <p:nvPicPr>
                        <p:cNvPr id="0" name="Object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78543" y="3049056"/>
                          <a:ext cx="4743450" cy="39592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76200"/>
            <a:ext cx="8382000" cy="695366"/>
          </a:xfrm>
        </p:spPr>
        <p:txBody>
          <a:bodyPr/>
          <a:lstStyle/>
          <a:p>
            <a:r>
              <a:rPr lang="en-US" altLang="en-US" dirty="0" smtClean="0"/>
              <a:t>TOF mass measurements </a:t>
            </a:r>
            <a:br>
              <a:rPr lang="en-US" altLang="en-US" dirty="0" smtClean="0"/>
            </a:br>
            <a:r>
              <a:rPr lang="en-US" altLang="en-US" dirty="0" smtClean="0"/>
              <a:t>– </a:t>
            </a:r>
            <a:r>
              <a:rPr lang="en-US" altLang="en-US" i="1" dirty="0" smtClean="0"/>
              <a:t>Results for Cr isotopes</a:t>
            </a:r>
          </a:p>
        </p:txBody>
      </p:sp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24000"/>
            <a:ext cx="9144000" cy="1694008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352644" y="3733800"/>
            <a:ext cx="843871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For </a:t>
            </a:r>
            <a:r>
              <a:rPr lang="en-US" baseline="30000" dirty="0" smtClean="0"/>
              <a:t>64</a:t>
            </a:r>
            <a:r>
              <a:rPr lang="en-US" dirty="0" smtClean="0"/>
              <a:t>Cr, found a 1.47 and 1.25 MeV reduction in binding with respect to the often-used global mass models FRDM and HFB-21, respectively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This reduction in binding energy leads to a reduced odd-even staggering near Cr in the A=64 isobaric chain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28600" y="1138758"/>
            <a:ext cx="34579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Results for the mass excess:</a:t>
            </a:r>
            <a:endParaRPr lang="en-US" sz="2000" dirty="0"/>
          </a:p>
        </p:txBody>
      </p:sp>
      <p:sp>
        <p:nvSpPr>
          <p:cNvPr id="6" name="Text Box 12"/>
          <p:cNvSpPr txBox="1">
            <a:spLocks noChangeArrowheads="1"/>
          </p:cNvSpPr>
          <p:nvPr/>
        </p:nvSpPr>
        <p:spPr bwMode="auto">
          <a:xfrm>
            <a:off x="5089448" y="6511600"/>
            <a:ext cx="3801041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en-US" sz="1600" dirty="0">
                <a:solidFill>
                  <a:srgbClr val="777777"/>
                </a:solidFill>
              </a:rPr>
              <a:t>Z</a:t>
            </a:r>
            <a:r>
              <a:rPr lang="en-US" altLang="en-US" sz="1600" dirty="0" smtClean="0">
                <a:solidFill>
                  <a:srgbClr val="777777"/>
                </a:solidFill>
              </a:rPr>
              <a:t>. </a:t>
            </a:r>
            <a:r>
              <a:rPr lang="en-US" altLang="en-US" sz="1600" dirty="0" err="1" smtClean="0">
                <a:solidFill>
                  <a:schemeClr val="bg1">
                    <a:lumMod val="50000"/>
                  </a:schemeClr>
                </a:solidFill>
              </a:rPr>
              <a:t>Meisel</a:t>
            </a:r>
            <a:r>
              <a:rPr lang="en-US" altLang="en-US" sz="16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en-US" sz="1600" dirty="0">
                <a:solidFill>
                  <a:schemeClr val="bg1">
                    <a:lumMod val="50000"/>
                  </a:schemeClr>
                </a:solidFill>
              </a:rPr>
              <a:t>et al., </a:t>
            </a:r>
            <a:r>
              <a:rPr lang="en-US" altLang="en-US" sz="1600" dirty="0" smtClean="0">
                <a:solidFill>
                  <a:schemeClr val="bg1">
                    <a:lumMod val="50000"/>
                  </a:schemeClr>
                </a:solidFill>
              </a:rPr>
              <a:t>PRC 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93, 035805 (2016)</a:t>
            </a:r>
            <a:endParaRPr lang="en-US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4858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600200" y="76200"/>
            <a:ext cx="6096000" cy="762000"/>
          </a:xfrm>
        </p:spPr>
        <p:txBody>
          <a:bodyPr/>
          <a:lstStyle/>
          <a:p>
            <a:r>
              <a:rPr lang="en-US" altLang="en-US" dirty="0" smtClean="0"/>
              <a:t>What does this mean for the neutron star crust?</a:t>
            </a:r>
            <a:endParaRPr lang="en-US" altLang="en-US" i="1" dirty="0" smtClean="0"/>
          </a:p>
        </p:txBody>
      </p:sp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636460"/>
            <a:ext cx="7904261" cy="387913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00489" y="1066800"/>
            <a:ext cx="843871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This causes a reduction in the magnitude and depth of electron-capture heating associated with </a:t>
            </a:r>
            <a:r>
              <a:rPr lang="en-US" baseline="30000" dirty="0" smtClean="0"/>
              <a:t>64</a:t>
            </a:r>
            <a:r>
              <a:rPr lang="en-US" dirty="0" smtClean="0"/>
              <a:t>Cr, a major heat source in the outer crust of accreting neutron stars  as compared to scenarios that use the global model input</a:t>
            </a:r>
          </a:p>
        </p:txBody>
      </p:sp>
      <p:sp>
        <p:nvSpPr>
          <p:cNvPr id="5" name="Text Box 12"/>
          <p:cNvSpPr txBox="1">
            <a:spLocks noChangeArrowheads="1"/>
          </p:cNvSpPr>
          <p:nvPr/>
        </p:nvSpPr>
        <p:spPr bwMode="auto">
          <a:xfrm>
            <a:off x="5089448" y="6511600"/>
            <a:ext cx="3801041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en-US" sz="1600" dirty="0">
                <a:solidFill>
                  <a:srgbClr val="777777"/>
                </a:solidFill>
              </a:rPr>
              <a:t>Z</a:t>
            </a:r>
            <a:r>
              <a:rPr lang="en-US" altLang="en-US" sz="1600" dirty="0" smtClean="0">
                <a:solidFill>
                  <a:srgbClr val="777777"/>
                </a:solidFill>
              </a:rPr>
              <a:t>. </a:t>
            </a:r>
            <a:r>
              <a:rPr lang="en-US" altLang="en-US" sz="1600" dirty="0" err="1" smtClean="0">
                <a:solidFill>
                  <a:schemeClr val="bg1">
                    <a:lumMod val="50000"/>
                  </a:schemeClr>
                </a:solidFill>
              </a:rPr>
              <a:t>Meisel</a:t>
            </a:r>
            <a:r>
              <a:rPr lang="en-US" altLang="en-US" sz="16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en-US" sz="1600" dirty="0">
                <a:solidFill>
                  <a:schemeClr val="bg1">
                    <a:lumMod val="50000"/>
                  </a:schemeClr>
                </a:solidFill>
              </a:rPr>
              <a:t>et al., </a:t>
            </a:r>
            <a:r>
              <a:rPr lang="en-US" altLang="en-US" sz="1600" dirty="0" smtClean="0">
                <a:solidFill>
                  <a:schemeClr val="bg1">
                    <a:lumMod val="50000"/>
                  </a:schemeClr>
                </a:solidFill>
              </a:rPr>
              <a:t>PRC 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93, 035805 (2016)</a:t>
            </a:r>
            <a:endParaRPr lang="en-US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4428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751013" y="193675"/>
            <a:ext cx="5599112" cy="369888"/>
          </a:xfrm>
        </p:spPr>
        <p:txBody>
          <a:bodyPr/>
          <a:lstStyle/>
          <a:p>
            <a:r>
              <a:rPr lang="en-US" altLang="en-US" dirty="0" smtClean="0"/>
              <a:t>Outline</a:t>
            </a:r>
          </a:p>
        </p:txBody>
      </p:sp>
      <p:sp>
        <p:nvSpPr>
          <p:cNvPr id="14339" name="Rectangle 3"/>
          <p:cNvSpPr>
            <a:spLocks noChangeArrowheads="1"/>
          </p:cNvSpPr>
          <p:nvPr/>
        </p:nvSpPr>
        <p:spPr bwMode="auto">
          <a:xfrm>
            <a:off x="685800" y="914400"/>
            <a:ext cx="7984331" cy="563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0962" tIns="41275" rIns="80962" bIns="41275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100" dirty="0" smtClean="0">
                <a:solidFill>
                  <a:srgbClr val="FF0000"/>
                </a:solidFill>
                <a:sym typeface="Symbol" panose="05050102010706020507" pitchFamily="18" charset="2"/>
              </a:rPr>
              <a:t>Introduction:</a:t>
            </a:r>
            <a:r>
              <a:rPr lang="en-US" altLang="en-US" sz="2100" dirty="0" smtClean="0">
                <a:solidFill>
                  <a:srgbClr val="00CC66"/>
                </a:solidFill>
                <a:sym typeface="Symbol" panose="05050102010706020507" pitchFamily="18" charset="2"/>
              </a:rPr>
              <a:t>  </a:t>
            </a:r>
            <a:r>
              <a:rPr lang="en-US" altLang="en-US" sz="2100" dirty="0" smtClean="0"/>
              <a:t>Reminder of important quantities derived from masses and early concepts of mass measurements</a:t>
            </a:r>
            <a:endParaRPr lang="en-US" altLang="en-US" sz="2100" dirty="0"/>
          </a:p>
          <a:p>
            <a:pPr eaLnBrk="1" hangingPunct="1"/>
            <a:endParaRPr lang="en-US" altLang="en-US" sz="2100" dirty="0">
              <a:solidFill>
                <a:srgbClr val="FF0000"/>
              </a:solidFill>
            </a:endParaRPr>
          </a:p>
          <a:p>
            <a:pPr eaLnBrk="1" hangingPunct="1"/>
            <a:r>
              <a:rPr lang="en-US" altLang="en-US" sz="2100" dirty="0" smtClean="0">
                <a:solidFill>
                  <a:srgbClr val="FF0000"/>
                </a:solidFill>
              </a:rPr>
              <a:t>Modern experiments</a:t>
            </a:r>
            <a:r>
              <a:rPr lang="en-US" altLang="en-US" sz="2100" dirty="0">
                <a:solidFill>
                  <a:srgbClr val="FF0000"/>
                </a:solidFill>
              </a:rPr>
              <a:t>:</a:t>
            </a:r>
            <a:r>
              <a:rPr lang="en-US" altLang="en-US" sz="2100" dirty="0"/>
              <a:t> </a:t>
            </a:r>
            <a:r>
              <a:rPr lang="en-US" altLang="en-US" sz="2100" dirty="0" smtClean="0"/>
              <a:t>Recent examples – Physics background and experimental approach </a:t>
            </a:r>
            <a:endParaRPr lang="en-US" altLang="en-US" sz="2100" dirty="0"/>
          </a:p>
          <a:p>
            <a:pPr marL="800100" lvl="1" indent="-342900" eaLnBrk="1" hangingPunct="1">
              <a:buFont typeface="Arial" panose="020B0604020202020204" pitchFamily="34" charset="0"/>
              <a:buChar char="•"/>
            </a:pPr>
            <a:r>
              <a:rPr lang="en-US" altLang="en-US" sz="2100" dirty="0" smtClean="0"/>
              <a:t>Penning trap – Isobaric </a:t>
            </a:r>
            <a:r>
              <a:rPr lang="en-US" altLang="en-US" sz="2100" dirty="0" err="1" smtClean="0"/>
              <a:t>multiplet</a:t>
            </a:r>
            <a:r>
              <a:rPr lang="en-US" altLang="en-US" sz="2100" dirty="0" smtClean="0"/>
              <a:t> mass equation for the A=21 system (2014 – PRL) </a:t>
            </a:r>
          </a:p>
          <a:p>
            <a:pPr marL="800100" lvl="1" indent="-342900" eaLnBrk="1" hangingPunct="1">
              <a:buFont typeface="Arial" panose="020B0604020202020204" pitchFamily="34" charset="0"/>
              <a:buChar char="•"/>
            </a:pPr>
            <a:r>
              <a:rPr lang="en-US" altLang="en-US" sz="2100" dirty="0" smtClean="0"/>
              <a:t>Time-of-flight mass measurements of neutron-rich chromium isotopes up to N = 40 and implications for the accreted neutron star crust (2016 – PRC) </a:t>
            </a:r>
            <a:endParaRPr lang="en-US" altLang="en-US" sz="2100" dirty="0"/>
          </a:p>
          <a:p>
            <a:pPr marL="804863" lvl="1" indent="-347663" eaLnBrk="1" hangingPunct="1">
              <a:buFont typeface="Arial" panose="020B0604020202020204" pitchFamily="34" charset="0"/>
              <a:buChar char="•"/>
            </a:pPr>
            <a:r>
              <a:rPr lang="en-US" altLang="en-US" sz="2100" dirty="0" smtClean="0"/>
              <a:t>MR-TOF –  Masses of exotic calcium isotopes pin down nuclear forces (2013 – Nature paper)</a:t>
            </a:r>
          </a:p>
          <a:p>
            <a:pPr marL="804863" lvl="1" indent="-347663" eaLnBrk="1" hangingPunct="1">
              <a:buFont typeface="Arial" panose="020B0604020202020204" pitchFamily="34" charset="0"/>
              <a:buChar char="•"/>
            </a:pPr>
            <a:r>
              <a:rPr lang="en-US" altLang="en-US" sz="2100" dirty="0" smtClean="0"/>
              <a:t>Storage ring – Identification of the Lowest T=2, J</a:t>
            </a:r>
            <a:r>
              <a:rPr lang="en-US" altLang="en-US" sz="2100" baseline="30000" dirty="0" smtClean="0"/>
              <a:t>π</a:t>
            </a:r>
            <a:r>
              <a:rPr lang="en-US" altLang="en-US" sz="2100" dirty="0"/>
              <a:t> </a:t>
            </a:r>
            <a:r>
              <a:rPr lang="en-US" altLang="en-US" sz="2100" dirty="0" smtClean="0"/>
              <a:t>=0</a:t>
            </a:r>
            <a:r>
              <a:rPr lang="en-US" altLang="en-US" sz="2100" baseline="30000" dirty="0" smtClean="0"/>
              <a:t>+</a:t>
            </a:r>
            <a:r>
              <a:rPr lang="en-US" altLang="en-US" sz="2100" dirty="0" smtClean="0"/>
              <a:t> Isobaric Analog State in </a:t>
            </a:r>
            <a:r>
              <a:rPr lang="en-US" altLang="en-US" sz="2100" baseline="30000" dirty="0" smtClean="0"/>
              <a:t>52</a:t>
            </a:r>
            <a:r>
              <a:rPr lang="en-US" altLang="en-US" sz="2100" dirty="0" smtClean="0"/>
              <a:t>Co and Its Impact on the Understanding of β-Decay Properties of </a:t>
            </a:r>
            <a:r>
              <a:rPr lang="en-US" altLang="en-US" sz="2100" baseline="30000" dirty="0" smtClean="0"/>
              <a:t>52</a:t>
            </a:r>
            <a:r>
              <a:rPr lang="en-US" altLang="en-US" sz="2100" dirty="0" smtClean="0"/>
              <a:t>Ni (2016 – PRL)</a:t>
            </a:r>
          </a:p>
          <a:p>
            <a:pPr marL="804863" lvl="1" indent="-347663" eaLnBrk="1" hangingPunct="1">
              <a:buFont typeface="Arial" panose="020B0604020202020204" pitchFamily="34" charset="0"/>
              <a:buChar char="•"/>
            </a:pPr>
            <a:r>
              <a:rPr lang="en-US" altLang="en-US" sz="2100" dirty="0" smtClean="0"/>
              <a:t>Invariant mass spectroscopy – Nucleus </a:t>
            </a:r>
            <a:r>
              <a:rPr lang="en-US" altLang="en-US" sz="2100" baseline="30000" dirty="0" smtClean="0"/>
              <a:t>26</a:t>
            </a:r>
            <a:r>
              <a:rPr lang="en-US" altLang="en-US" sz="2100" dirty="0" smtClean="0"/>
              <a:t>O: A Barely Unbound System beyond the Drip Line (2016 – PRL) </a:t>
            </a:r>
            <a:endParaRPr lang="en-US" altLang="en-US" sz="21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13657" y="228600"/>
            <a:ext cx="8382000" cy="370342"/>
          </a:xfrm>
        </p:spPr>
        <p:txBody>
          <a:bodyPr/>
          <a:lstStyle/>
          <a:p>
            <a:r>
              <a:rPr lang="en-US" altLang="en-US" dirty="0" smtClean="0"/>
              <a:t>MR-TOF mass measurements</a:t>
            </a:r>
            <a:endParaRPr lang="en-US" altLang="en-US" i="1" dirty="0" smtClean="0"/>
          </a:p>
        </p:txBody>
      </p:sp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676400"/>
            <a:ext cx="8382000" cy="2638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093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751013" y="76200"/>
            <a:ext cx="5599112" cy="695366"/>
          </a:xfrm>
        </p:spPr>
        <p:txBody>
          <a:bodyPr/>
          <a:lstStyle/>
          <a:p>
            <a:r>
              <a:rPr lang="en-US" altLang="en-US" dirty="0" smtClean="0"/>
              <a:t>MR-TOF mass measurements of neutron-rich Ca isotopes</a:t>
            </a:r>
            <a:endParaRPr lang="en-US" altLang="en-US" i="1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381000" y="1219200"/>
            <a:ext cx="843871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Neutron-rich nuclei are sensitive to ingredients of the nuclear force not accessible at stability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The Ca isotopic chain has been a favorite testing ground for ab-initio modelers to benchmark their many-body approaches and input forces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Neutron-rich Ca isotopes harbor three (sub-)shell closures: N=28, N=32 and N=34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No mass measurements for </a:t>
            </a:r>
            <a:r>
              <a:rPr lang="en-US" baseline="30000" dirty="0" smtClean="0"/>
              <a:t>53,54</a:t>
            </a:r>
            <a:r>
              <a:rPr lang="en-US" dirty="0" smtClean="0"/>
              <a:t>Ca prior to ISOLDE work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accent1"/>
                </a:solidFill>
              </a:rPr>
              <a:t>Strategy: </a:t>
            </a:r>
            <a:r>
              <a:rPr lang="en-US" dirty="0" smtClean="0"/>
              <a:t>Measure the masses of </a:t>
            </a:r>
            <a:r>
              <a:rPr lang="en-US" baseline="30000" dirty="0" smtClean="0"/>
              <a:t>53,54</a:t>
            </a:r>
            <a:r>
              <a:rPr lang="en-US" dirty="0" smtClean="0"/>
              <a:t>Ca and compare to nuclear structure calculations, ab-initio, CI, and DFT</a:t>
            </a:r>
          </a:p>
        </p:txBody>
      </p:sp>
    </p:spTree>
    <p:extLst>
      <p:ext uri="{BB962C8B-B14F-4D97-AF65-F5344CB8AC3E}">
        <p14:creationId xmlns:p14="http://schemas.microsoft.com/office/powerpoint/2010/main" val="111404646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13657" y="228600"/>
            <a:ext cx="8382000" cy="370342"/>
          </a:xfrm>
        </p:spPr>
        <p:txBody>
          <a:bodyPr/>
          <a:lstStyle/>
          <a:p>
            <a:r>
              <a:rPr lang="en-US" altLang="en-US" dirty="0" smtClean="0"/>
              <a:t>MR-TOF mass measurements</a:t>
            </a:r>
            <a:endParaRPr lang="en-US" altLang="en-US" i="1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057" y="4724400"/>
            <a:ext cx="8839200" cy="170154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8717" y="884319"/>
            <a:ext cx="8438711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300" baseline="30000" dirty="0" smtClean="0"/>
              <a:t>51,52,53,54</a:t>
            </a:r>
            <a:r>
              <a:rPr lang="en-US" sz="2300" dirty="0" smtClean="0"/>
              <a:t>Ca were produced at CERN/ISOLDE in proton-induced fission on a uranium carbide target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300" dirty="0" smtClean="0"/>
              <a:t>The Ca isotopes were selected through a laser-ionization scheme and transported – as a 30 </a:t>
            </a:r>
            <a:r>
              <a:rPr lang="en-US" sz="2300" dirty="0" err="1" smtClean="0"/>
              <a:t>keV</a:t>
            </a:r>
            <a:r>
              <a:rPr lang="en-US" sz="2300" dirty="0" smtClean="0"/>
              <a:t> singly-charged ion beam – to the ISOLTRAP setup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300" dirty="0" smtClean="0"/>
              <a:t>The </a:t>
            </a:r>
            <a:r>
              <a:rPr lang="en-US" sz="2300" baseline="30000" dirty="0" smtClean="0"/>
              <a:t>51,52</a:t>
            </a:r>
            <a:r>
              <a:rPr lang="en-US" sz="2300" dirty="0" smtClean="0"/>
              <a:t>Ca masses were measured with the ISOLTRAP Penning trap setup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300" baseline="30000" dirty="0" smtClean="0"/>
              <a:t>53,54</a:t>
            </a:r>
            <a:r>
              <a:rPr lang="en-US" sz="2300" dirty="0" smtClean="0"/>
              <a:t>Ca had too low production rates for Penning trap needs and their masses were measured with a multi-reflection time-of-flight mass separator </a:t>
            </a:r>
          </a:p>
        </p:txBody>
      </p:sp>
      <p:sp>
        <p:nvSpPr>
          <p:cNvPr id="5" name="Text Box 12"/>
          <p:cNvSpPr txBox="1">
            <a:spLocks noChangeArrowheads="1"/>
          </p:cNvSpPr>
          <p:nvPr/>
        </p:nvSpPr>
        <p:spPr bwMode="auto">
          <a:xfrm>
            <a:off x="5089448" y="6511600"/>
            <a:ext cx="4042773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en-US" sz="1600" dirty="0" smtClean="0">
                <a:solidFill>
                  <a:srgbClr val="777777"/>
                </a:solidFill>
              </a:rPr>
              <a:t>F. </a:t>
            </a:r>
            <a:r>
              <a:rPr lang="en-US" altLang="en-US" sz="1600" dirty="0" err="1" smtClean="0">
                <a:solidFill>
                  <a:srgbClr val="777777"/>
                </a:solidFill>
              </a:rPr>
              <a:t>Wienholtz</a:t>
            </a:r>
            <a:r>
              <a:rPr lang="en-US" altLang="en-US" sz="16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en-US" sz="1600" dirty="0">
                <a:solidFill>
                  <a:schemeClr val="bg1">
                    <a:lumMod val="50000"/>
                  </a:schemeClr>
                </a:solidFill>
              </a:rPr>
              <a:t>et al., </a:t>
            </a:r>
            <a:r>
              <a:rPr lang="en-US" altLang="en-US" sz="1600" dirty="0" smtClean="0">
                <a:solidFill>
                  <a:schemeClr val="bg1">
                    <a:lumMod val="50000"/>
                  </a:schemeClr>
                </a:solidFill>
              </a:rPr>
              <a:t>Nature 498</a:t>
            </a: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</a:rPr>
              <a:t>, 346 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</a:rPr>
              <a:t>2013)</a:t>
            </a:r>
            <a:endParaRPr lang="en-US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4410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13657" y="228600"/>
            <a:ext cx="8382000" cy="370342"/>
          </a:xfrm>
        </p:spPr>
        <p:txBody>
          <a:bodyPr/>
          <a:lstStyle/>
          <a:p>
            <a:r>
              <a:rPr lang="en-US" altLang="en-US" dirty="0" smtClean="0"/>
              <a:t>MR-TOF mass measurements</a:t>
            </a:r>
            <a:endParaRPr lang="en-US" altLang="en-US" i="1" dirty="0" smtClean="0"/>
          </a:p>
        </p:txBody>
      </p:sp>
      <p:pic>
        <p:nvPicPr>
          <p:cNvPr id="2" name="Picture 1" descr="Screen Clippi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000"/>
          <a:stretch/>
        </p:blipFill>
        <p:spPr>
          <a:xfrm>
            <a:off x="5638800" y="4891504"/>
            <a:ext cx="2743200" cy="1560474"/>
          </a:xfrm>
          <a:prstGeom prst="rect">
            <a:avLst/>
          </a:prstGeom>
        </p:spPr>
      </p:pic>
      <p:pic>
        <p:nvPicPr>
          <p:cNvPr id="6" name="Picture 5" descr="Screen Clippi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523"/>
          <a:stretch/>
        </p:blipFill>
        <p:spPr>
          <a:xfrm>
            <a:off x="413657" y="4960352"/>
            <a:ext cx="3701143" cy="1560474"/>
          </a:xfrm>
          <a:prstGeom prst="rect">
            <a:avLst/>
          </a:prstGeom>
        </p:spPr>
      </p:pic>
      <p:pic>
        <p:nvPicPr>
          <p:cNvPr id="7" name="Picture 6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00" y="1143000"/>
            <a:ext cx="4800600" cy="347869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172200" y="4572000"/>
            <a:ext cx="8444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/>
              <a:t>ToF</a:t>
            </a:r>
            <a:r>
              <a:rPr lang="en-US" sz="1400" dirty="0" smtClean="0"/>
              <a:t> (</a:t>
            </a:r>
            <a:r>
              <a:rPr lang="el-GR" sz="1400" dirty="0" smtClean="0"/>
              <a:t>μ</a:t>
            </a:r>
            <a:r>
              <a:rPr lang="en-US" sz="1400" dirty="0" smtClean="0"/>
              <a:t>s)</a:t>
            </a:r>
            <a:endParaRPr lang="en-US" sz="1400" dirty="0"/>
          </a:p>
        </p:txBody>
      </p:sp>
      <p:sp>
        <p:nvSpPr>
          <p:cNvPr id="9" name="TextBox 8"/>
          <p:cNvSpPr txBox="1"/>
          <p:nvPr/>
        </p:nvSpPr>
        <p:spPr>
          <a:xfrm>
            <a:off x="119742" y="1220955"/>
            <a:ext cx="373380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The </a:t>
            </a:r>
            <a:r>
              <a:rPr lang="en-US" sz="2000" dirty="0" err="1" smtClean="0"/>
              <a:t>ToF</a:t>
            </a:r>
            <a:r>
              <a:rPr lang="en-US" sz="2000" dirty="0" smtClean="0"/>
              <a:t> of the nuclei of interest is measured relative to the </a:t>
            </a:r>
            <a:r>
              <a:rPr lang="en-US" sz="2000" dirty="0" err="1" smtClean="0"/>
              <a:t>ToF</a:t>
            </a:r>
            <a:r>
              <a:rPr lang="en-US" sz="2000" dirty="0" smtClean="0"/>
              <a:t> of reference nuclei (</a:t>
            </a:r>
            <a:r>
              <a:rPr lang="en-US" sz="2000" baseline="30000" dirty="0" smtClean="0"/>
              <a:t>39</a:t>
            </a:r>
            <a:r>
              <a:rPr lang="en-US" sz="2000" dirty="0" smtClean="0"/>
              <a:t>K, </a:t>
            </a:r>
            <a:r>
              <a:rPr lang="en-US" sz="2000" baseline="30000" dirty="0" smtClean="0"/>
              <a:t>53</a:t>
            </a:r>
            <a:r>
              <a:rPr lang="en-US" sz="2000" dirty="0" smtClean="0"/>
              <a:t>Cr)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Apparatus specific constants are determined from the reference masses and used to extract the mass of the unknown</a:t>
            </a:r>
          </a:p>
        </p:txBody>
      </p:sp>
      <p:pic>
        <p:nvPicPr>
          <p:cNvPr id="8" name="Picture 7" descr="Screen Clippi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57" b="-1"/>
          <a:stretch/>
        </p:blipFill>
        <p:spPr>
          <a:xfrm>
            <a:off x="533400" y="4083277"/>
            <a:ext cx="2781688" cy="350128"/>
          </a:xfrm>
          <a:prstGeom prst="rect">
            <a:avLst/>
          </a:prstGeom>
        </p:spPr>
      </p:pic>
      <p:sp>
        <p:nvSpPr>
          <p:cNvPr id="10" name="Text Box 12"/>
          <p:cNvSpPr txBox="1">
            <a:spLocks noChangeArrowheads="1"/>
          </p:cNvSpPr>
          <p:nvPr/>
        </p:nvSpPr>
        <p:spPr bwMode="auto">
          <a:xfrm>
            <a:off x="5089448" y="6511600"/>
            <a:ext cx="4042773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en-US" sz="1600" dirty="0" smtClean="0">
                <a:solidFill>
                  <a:srgbClr val="777777"/>
                </a:solidFill>
              </a:rPr>
              <a:t>F. </a:t>
            </a:r>
            <a:r>
              <a:rPr lang="en-US" altLang="en-US" sz="1600" dirty="0" err="1" smtClean="0">
                <a:solidFill>
                  <a:srgbClr val="777777"/>
                </a:solidFill>
              </a:rPr>
              <a:t>Wienholtz</a:t>
            </a:r>
            <a:r>
              <a:rPr lang="en-US" altLang="en-US" sz="16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en-US" sz="1600" dirty="0">
                <a:solidFill>
                  <a:schemeClr val="bg1">
                    <a:lumMod val="50000"/>
                  </a:schemeClr>
                </a:solidFill>
              </a:rPr>
              <a:t>et al., </a:t>
            </a:r>
            <a:r>
              <a:rPr lang="en-US" altLang="en-US" sz="1600" dirty="0" smtClean="0">
                <a:solidFill>
                  <a:schemeClr val="bg1">
                    <a:lumMod val="50000"/>
                  </a:schemeClr>
                </a:solidFill>
              </a:rPr>
              <a:t>Nature 498</a:t>
            </a: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</a:rPr>
              <a:t>, 346 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</a:rPr>
              <a:t>2013)</a:t>
            </a:r>
            <a:endParaRPr lang="en-US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7521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13657" y="228600"/>
            <a:ext cx="8382000" cy="370342"/>
          </a:xfrm>
        </p:spPr>
        <p:txBody>
          <a:bodyPr/>
          <a:lstStyle/>
          <a:p>
            <a:r>
              <a:rPr lang="en-US" altLang="en-US" dirty="0" smtClean="0"/>
              <a:t>Ca masses – at the end of the day</a:t>
            </a:r>
            <a:endParaRPr lang="en-US" altLang="en-US" i="1" dirty="0" smtClean="0"/>
          </a:p>
        </p:txBody>
      </p:sp>
      <p:pic>
        <p:nvPicPr>
          <p:cNvPr id="2" name="Picture 1" descr="Screen Clippi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649"/>
          <a:stretch/>
        </p:blipFill>
        <p:spPr>
          <a:xfrm>
            <a:off x="304800" y="990600"/>
            <a:ext cx="3886200" cy="3660540"/>
          </a:xfrm>
          <a:prstGeom prst="rect">
            <a:avLst/>
          </a:prstGeom>
        </p:spPr>
      </p:pic>
      <p:pic>
        <p:nvPicPr>
          <p:cNvPr id="6" name="Picture 5" descr="Screen Clippi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351"/>
          <a:stretch/>
        </p:blipFill>
        <p:spPr>
          <a:xfrm>
            <a:off x="5181600" y="2743200"/>
            <a:ext cx="3683704" cy="356111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14300" y="4699383"/>
            <a:ext cx="45720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 smtClean="0"/>
              <a:t>The trend of the S2n values deduced from the masses agree well with many-body perturbation theory with NN and 3N forces and CI shell model with veteran effective interactions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 smtClean="0"/>
              <a:t>Some models deviate when extrapolating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105400" y="1143000"/>
            <a:ext cx="37707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 smtClean="0"/>
              <a:t>DFT seems unable to capture the (sub-)shell effects while being more consistent with each other upon extrapolation</a:t>
            </a:r>
          </a:p>
        </p:txBody>
      </p:sp>
      <p:sp>
        <p:nvSpPr>
          <p:cNvPr id="9" name="Text Box 12"/>
          <p:cNvSpPr txBox="1">
            <a:spLocks noChangeArrowheads="1"/>
          </p:cNvSpPr>
          <p:nvPr/>
        </p:nvSpPr>
        <p:spPr bwMode="auto">
          <a:xfrm>
            <a:off x="5089448" y="6511600"/>
            <a:ext cx="4042773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en-US" sz="1600" dirty="0" smtClean="0">
                <a:solidFill>
                  <a:srgbClr val="777777"/>
                </a:solidFill>
              </a:rPr>
              <a:t>F. </a:t>
            </a:r>
            <a:r>
              <a:rPr lang="en-US" altLang="en-US" sz="1600" dirty="0" err="1" smtClean="0">
                <a:solidFill>
                  <a:srgbClr val="777777"/>
                </a:solidFill>
              </a:rPr>
              <a:t>Wienholtz</a:t>
            </a:r>
            <a:r>
              <a:rPr lang="en-US" altLang="en-US" sz="16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en-US" sz="1600" dirty="0">
                <a:solidFill>
                  <a:schemeClr val="bg1">
                    <a:lumMod val="50000"/>
                  </a:schemeClr>
                </a:solidFill>
              </a:rPr>
              <a:t>et al., </a:t>
            </a:r>
            <a:r>
              <a:rPr lang="en-US" altLang="en-US" sz="1600" dirty="0" smtClean="0">
                <a:solidFill>
                  <a:schemeClr val="bg1">
                    <a:lumMod val="50000"/>
                  </a:schemeClr>
                </a:solidFill>
              </a:rPr>
              <a:t>Nature 498</a:t>
            </a: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</a:rPr>
              <a:t>, 346 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</a:rPr>
              <a:t>2013)</a:t>
            </a:r>
            <a:endParaRPr lang="en-US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7077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13657" y="228600"/>
            <a:ext cx="8382000" cy="370342"/>
          </a:xfrm>
        </p:spPr>
        <p:txBody>
          <a:bodyPr/>
          <a:lstStyle/>
          <a:p>
            <a:r>
              <a:rPr lang="en-US" altLang="en-US" dirty="0" smtClean="0"/>
              <a:t>Masses from </a:t>
            </a:r>
            <a:r>
              <a:rPr lang="en-US" altLang="en-US" dirty="0"/>
              <a:t>s</a:t>
            </a:r>
            <a:r>
              <a:rPr lang="en-US" altLang="en-US" dirty="0" smtClean="0"/>
              <a:t>torage rings</a:t>
            </a:r>
            <a:endParaRPr lang="en-US" altLang="en-US" i="1" dirty="0" smtClean="0"/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990600"/>
            <a:ext cx="6604750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786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751013" y="76200"/>
            <a:ext cx="5599112" cy="695366"/>
          </a:xfrm>
        </p:spPr>
        <p:txBody>
          <a:bodyPr/>
          <a:lstStyle/>
          <a:p>
            <a:r>
              <a:rPr lang="en-US" altLang="en-US" baseline="30000" dirty="0" smtClean="0"/>
              <a:t>52</a:t>
            </a:r>
            <a:r>
              <a:rPr lang="en-US" altLang="en-US" dirty="0" smtClean="0"/>
              <a:t>Co ground-state and isomer mass determined to 10 </a:t>
            </a:r>
            <a:r>
              <a:rPr lang="en-US" altLang="en-US" dirty="0" err="1" smtClean="0"/>
              <a:t>keV</a:t>
            </a:r>
            <a:endParaRPr lang="en-US" altLang="en-US" i="1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381000" y="1219200"/>
            <a:ext cx="8438711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First measurement of the ground-state and isomer mass of </a:t>
            </a:r>
            <a:r>
              <a:rPr lang="en-US" baseline="30000" dirty="0" smtClean="0"/>
              <a:t>52</a:t>
            </a:r>
            <a:r>
              <a:rPr lang="en-US" dirty="0" smtClean="0"/>
              <a:t>Co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accent1"/>
                </a:solidFill>
              </a:rPr>
              <a:t>Outcome: </a:t>
            </a:r>
            <a:r>
              <a:rPr lang="en-US" dirty="0" smtClean="0"/>
              <a:t>The new mass and isomer energy allowed to recalculate the energy of the T=1, J=0</a:t>
            </a:r>
            <a:r>
              <a:rPr lang="en-US" baseline="30000" dirty="0" smtClean="0"/>
              <a:t>+</a:t>
            </a:r>
            <a:r>
              <a:rPr lang="en-US" dirty="0" smtClean="0"/>
              <a:t> isobaric analog state (IAS) in </a:t>
            </a:r>
            <a:r>
              <a:rPr lang="en-US" baseline="30000" dirty="0" smtClean="0"/>
              <a:t>52</a:t>
            </a:r>
            <a:r>
              <a:rPr lang="en-US" dirty="0" smtClean="0"/>
              <a:t>Co, correcting an alleged breaking of the IMME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accent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accent1"/>
                </a:solidFill>
              </a:rPr>
              <a:t>Method: </a:t>
            </a:r>
            <a:r>
              <a:rPr lang="en-US" dirty="0" smtClean="0"/>
              <a:t>The masses of </a:t>
            </a:r>
            <a:r>
              <a:rPr lang="en-US" baseline="30000" dirty="0" smtClean="0"/>
              <a:t>52</a:t>
            </a:r>
            <a:r>
              <a:rPr lang="en-US" dirty="0" smtClean="0"/>
              <a:t>Co in the ground state and the low-lying isomer were measured in one shot with isochronous mass spectrometry with the Cooler Storage Ring (CSR) at HIRFL in Lanzhou</a:t>
            </a:r>
          </a:p>
        </p:txBody>
      </p:sp>
    </p:spTree>
    <p:extLst>
      <p:ext uri="{BB962C8B-B14F-4D97-AF65-F5344CB8AC3E}">
        <p14:creationId xmlns:p14="http://schemas.microsoft.com/office/powerpoint/2010/main" val="68467423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066800" y="152400"/>
            <a:ext cx="7086600" cy="581025"/>
          </a:xfrm>
        </p:spPr>
        <p:txBody>
          <a:bodyPr/>
          <a:lstStyle/>
          <a:p>
            <a:r>
              <a:rPr lang="en-US" altLang="en-US" sz="2000" smtClean="0"/>
              <a:t>Mass measurements in the ESR storage ring at GSI</a:t>
            </a:r>
            <a:br>
              <a:rPr lang="en-US" altLang="en-US" sz="2000" smtClean="0"/>
            </a:br>
            <a:endParaRPr lang="en-US" altLang="en-US" sz="2000" smtClean="0"/>
          </a:p>
        </p:txBody>
      </p:sp>
      <p:sp>
        <p:nvSpPr>
          <p:cNvPr id="39940" name="Text Box 12"/>
          <p:cNvSpPr txBox="1">
            <a:spLocks noChangeArrowheads="1"/>
          </p:cNvSpPr>
          <p:nvPr/>
        </p:nvSpPr>
        <p:spPr bwMode="auto">
          <a:xfrm>
            <a:off x="2438400" y="457200"/>
            <a:ext cx="5105400" cy="59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en-US" sz="1800"/>
              <a:t>F. Bosch, Lect. Notes Phys. 651, 137 (2004)</a:t>
            </a:r>
          </a:p>
          <a:p>
            <a:pPr>
              <a:lnSpc>
                <a:spcPct val="90000"/>
              </a:lnSpc>
            </a:pPr>
            <a:endParaRPr lang="en-US" altLang="en-US" sz="1800"/>
          </a:p>
        </p:txBody>
      </p:sp>
      <p:sp>
        <p:nvSpPr>
          <p:cNvPr id="39941" name="Text Box 10"/>
          <p:cNvSpPr txBox="1">
            <a:spLocks noChangeArrowheads="1"/>
          </p:cNvSpPr>
          <p:nvPr/>
        </p:nvSpPr>
        <p:spPr bwMode="auto">
          <a:xfrm>
            <a:off x="1316038" y="6477000"/>
            <a:ext cx="6035675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en-US" sz="1600">
                <a:latin typeface="Symbol" panose="05050102010706020507" pitchFamily="18" charset="2"/>
              </a:rPr>
              <a:t>g</a:t>
            </a:r>
            <a:r>
              <a:rPr lang="en-US" altLang="en-US" sz="1600" baseline="-25000"/>
              <a:t>t</a:t>
            </a:r>
            <a:r>
              <a:rPr lang="en-US" altLang="en-US" sz="1600"/>
              <a:t>: relative change in path length by turn relative to change in B</a:t>
            </a:r>
            <a:r>
              <a:rPr lang="en-US" altLang="en-US" sz="1600">
                <a:latin typeface="Symbol" panose="05050102010706020507" pitchFamily="18" charset="2"/>
              </a:rPr>
              <a:t>r</a:t>
            </a:r>
            <a:r>
              <a:rPr lang="en-US" altLang="en-US" sz="1600"/>
              <a:t> </a:t>
            </a:r>
          </a:p>
        </p:txBody>
      </p:sp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80" y="886403"/>
            <a:ext cx="8945223" cy="561100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52400" y="5722782"/>
            <a:ext cx="12474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</a:t>
            </a:r>
            <a:r>
              <a:rPr lang="en-US" baseline="-25000" dirty="0" smtClean="0"/>
              <a:t>1/2</a:t>
            </a:r>
            <a:r>
              <a:rPr lang="en-US" dirty="0" smtClean="0"/>
              <a:t>&gt; 1s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239000" y="5708792"/>
            <a:ext cx="16818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</a:t>
            </a:r>
            <a:r>
              <a:rPr lang="en-US" baseline="-25000" dirty="0" smtClean="0"/>
              <a:t>1/2</a:t>
            </a:r>
            <a:r>
              <a:rPr lang="en-US" dirty="0" smtClean="0"/>
              <a:t>&gt; 10 </a:t>
            </a:r>
            <a:r>
              <a:rPr lang="el-GR" dirty="0" smtClean="0"/>
              <a:t>μ</a:t>
            </a:r>
            <a:r>
              <a:rPr lang="en-US" dirty="0" smtClean="0"/>
              <a:t>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066800" y="152400"/>
            <a:ext cx="7086600" cy="587003"/>
          </a:xfrm>
        </p:spPr>
        <p:txBody>
          <a:bodyPr/>
          <a:lstStyle/>
          <a:p>
            <a:r>
              <a:rPr lang="en-US" altLang="en-US" sz="2000" dirty="0" smtClean="0"/>
              <a:t>Mass measurements in storage rings</a:t>
            </a:r>
            <a:br>
              <a:rPr lang="en-US" altLang="en-US" sz="2000" dirty="0" smtClean="0"/>
            </a:br>
            <a:r>
              <a:rPr lang="en-US" altLang="en-US" sz="2000" dirty="0" err="1" smtClean="0"/>
              <a:t>Schottky</a:t>
            </a:r>
            <a:r>
              <a:rPr lang="en-US" altLang="en-US" sz="2000" dirty="0" smtClean="0"/>
              <a:t> mass spectrometry (pioneered at GSI)</a:t>
            </a:r>
          </a:p>
        </p:txBody>
      </p:sp>
      <p:sp>
        <p:nvSpPr>
          <p:cNvPr id="3077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457200" y="914400"/>
            <a:ext cx="3805238" cy="4876800"/>
          </a:xfrm>
        </p:spPr>
        <p:txBody>
          <a:bodyPr/>
          <a:lstStyle/>
          <a:p>
            <a:r>
              <a:rPr lang="en-US" altLang="en-US" sz="1800" smtClean="0"/>
              <a:t>Schottky spectrometry in storage ring (GSI), e.g. </a:t>
            </a:r>
            <a:r>
              <a:rPr lang="en-US" altLang="en-US" sz="1800" baseline="30000" smtClean="0"/>
              <a:t>184</a:t>
            </a:r>
            <a:r>
              <a:rPr lang="en-US" altLang="en-US" sz="1800" smtClean="0"/>
              <a:t>Pt</a:t>
            </a:r>
          </a:p>
        </p:txBody>
      </p:sp>
      <p:graphicFrame>
        <p:nvGraphicFramePr>
          <p:cNvPr id="3074" name="Object 4"/>
          <p:cNvGraphicFramePr>
            <a:graphicFrameLocks noChangeAspect="1"/>
          </p:cNvGraphicFramePr>
          <p:nvPr/>
        </p:nvGraphicFramePr>
        <p:xfrm>
          <a:off x="76200" y="1524000"/>
          <a:ext cx="4648200" cy="213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59" name="Image" r:id="rId4" imgW="3164100" imgH="1453001" progId="">
                  <p:embed/>
                </p:oleObj>
              </mc:Choice>
              <mc:Fallback>
                <p:oleObj name="Image" r:id="rId4" imgW="3164100" imgH="1453001" progId="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" y="1524000"/>
                        <a:ext cx="4648200" cy="2133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folHlink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508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5" name="Object 5"/>
          <p:cNvGraphicFramePr>
            <a:graphicFrameLocks noChangeAspect="1"/>
          </p:cNvGraphicFramePr>
          <p:nvPr/>
        </p:nvGraphicFramePr>
        <p:xfrm>
          <a:off x="95250" y="3581400"/>
          <a:ext cx="4629150" cy="198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60" name="Image" r:id="rId6" imgW="2499872" imgH="1070581" progId="">
                  <p:embed/>
                </p:oleObj>
              </mc:Choice>
              <mc:Fallback>
                <p:oleObj name="Image" r:id="rId6" imgW="2499872" imgH="1070581" progId="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5250" y="3581400"/>
                        <a:ext cx="4629150" cy="1981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folHlink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508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78" name="Rectangle 6"/>
          <p:cNvSpPr>
            <a:spLocks noChangeArrowheads="1"/>
          </p:cNvSpPr>
          <p:nvPr/>
        </p:nvSpPr>
        <p:spPr bwMode="auto">
          <a:xfrm>
            <a:off x="0" y="6477000"/>
            <a:ext cx="3276600" cy="381000"/>
          </a:xfrm>
          <a:prstGeom prst="rect">
            <a:avLst/>
          </a:prstGeom>
          <a:noFill/>
          <a:ln w="38100" cmpd="dbl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80962" tIns="41275" rIns="80962" bIns="41275"/>
          <a:lstStyle>
            <a:lvl1pPr defTabSz="80486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486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486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486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486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04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04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04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04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30000"/>
              </a:spcBef>
              <a:buSzPct val="100000"/>
            </a:pPr>
            <a:r>
              <a:rPr lang="en-US" altLang="en-US" sz="1600">
                <a:solidFill>
                  <a:srgbClr val="777777"/>
                </a:solidFill>
                <a:latin typeface="Times New Roman" panose="02020603050405020304" pitchFamily="18" charset="0"/>
              </a:rPr>
              <a:t>T. Radon et al., PRL 78, 4701 (1997)</a:t>
            </a:r>
          </a:p>
        </p:txBody>
      </p:sp>
      <p:sp>
        <p:nvSpPr>
          <p:cNvPr id="3080" name="Rectangle 8"/>
          <p:cNvSpPr>
            <a:spLocks noChangeArrowheads="1"/>
          </p:cNvSpPr>
          <p:nvPr/>
        </p:nvSpPr>
        <p:spPr bwMode="auto">
          <a:xfrm>
            <a:off x="228600" y="5562600"/>
            <a:ext cx="4572000" cy="757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en-US" sz="1600"/>
              <a:t>Mass excess for </a:t>
            </a:r>
            <a:r>
              <a:rPr lang="en-US" altLang="en-US" sz="1600" baseline="30000"/>
              <a:t>184</a:t>
            </a:r>
            <a:r>
              <a:rPr lang="en-US" altLang="en-US" sz="1600"/>
              <a:t>Pt as determined in several runs using different reference isotopes and in different ionic charge states </a:t>
            </a:r>
            <a:r>
              <a:rPr lang="en-US" altLang="en-US" sz="1600" i="1"/>
              <a:t>q. (dm/m=5 10</a:t>
            </a:r>
            <a:r>
              <a:rPr lang="en-US" altLang="en-US" sz="1600" i="1" baseline="30000"/>
              <a:t>-7 </a:t>
            </a:r>
            <a:r>
              <a:rPr lang="en-US" altLang="en-US" sz="1600" i="1"/>
              <a:t>)</a:t>
            </a:r>
            <a:endParaRPr lang="en-US" altLang="en-US" sz="1600" i="1" baseline="30000"/>
          </a:p>
        </p:txBody>
      </p:sp>
      <p:pic>
        <p:nvPicPr>
          <p:cNvPr id="9" name="Picture 8" descr="Screen Clipping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67" b="15302"/>
          <a:stretch/>
        </p:blipFill>
        <p:spPr>
          <a:xfrm>
            <a:off x="4624388" y="1017032"/>
            <a:ext cx="4466620" cy="475239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6"/>
          <p:cNvSpPr>
            <a:spLocks noChangeArrowheads="1"/>
          </p:cNvSpPr>
          <p:nvPr/>
        </p:nvSpPr>
        <p:spPr bwMode="auto">
          <a:xfrm>
            <a:off x="0" y="6477000"/>
            <a:ext cx="3505200" cy="381000"/>
          </a:xfrm>
          <a:prstGeom prst="rect">
            <a:avLst/>
          </a:prstGeom>
          <a:noFill/>
          <a:ln w="38100" cmpd="dbl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80962" tIns="41275" rIns="80962" bIns="41275"/>
          <a:lstStyle>
            <a:lvl1pPr defTabSz="80486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486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486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486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486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04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04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04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04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30000"/>
              </a:spcBef>
              <a:buSzPct val="100000"/>
            </a:pPr>
            <a:r>
              <a:rPr lang="en-US" altLang="en-US" sz="1400">
                <a:solidFill>
                  <a:srgbClr val="777777"/>
                </a:solidFill>
              </a:rPr>
              <a:t>J. Stadlmann et al., PLB 586, 27 (2004)</a:t>
            </a:r>
          </a:p>
        </p:txBody>
      </p:sp>
      <p:sp>
        <p:nvSpPr>
          <p:cNvPr id="40965" name="TextBox 8"/>
          <p:cNvSpPr txBox="1">
            <a:spLocks noChangeArrowheads="1"/>
          </p:cNvSpPr>
          <p:nvPr/>
        </p:nvSpPr>
        <p:spPr bwMode="auto">
          <a:xfrm>
            <a:off x="280986" y="4012293"/>
            <a:ext cx="3933825" cy="58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en-US" sz="1800" dirty="0"/>
              <a:t>Accuracy of </a:t>
            </a:r>
            <a:r>
              <a:rPr lang="en-US" altLang="en-US" sz="1800" dirty="0" err="1">
                <a:latin typeface="Symbol" panose="05050102010706020507" pitchFamily="18" charset="2"/>
              </a:rPr>
              <a:t>d</a:t>
            </a:r>
            <a:r>
              <a:rPr lang="en-US" altLang="en-US" sz="1800" dirty="0" err="1"/>
              <a:t>m</a:t>
            </a:r>
            <a:r>
              <a:rPr lang="en-US" altLang="en-US" sz="1800" dirty="0"/>
              <a:t>= 100-500 </a:t>
            </a:r>
            <a:r>
              <a:rPr lang="en-US" altLang="en-US" sz="1800" dirty="0" err="1"/>
              <a:t>keV</a:t>
            </a:r>
            <a:r>
              <a:rPr lang="en-US" altLang="en-US" sz="1800" dirty="0"/>
              <a:t> was achieved (lifetimes ~ 100 </a:t>
            </a:r>
            <a:r>
              <a:rPr lang="en-US" altLang="en-US" sz="1800" dirty="0" err="1"/>
              <a:t>ms</a:t>
            </a:r>
            <a:r>
              <a:rPr lang="en-US" altLang="en-US" sz="1800" dirty="0"/>
              <a:t>)</a:t>
            </a:r>
          </a:p>
        </p:txBody>
      </p:sp>
      <p:sp>
        <p:nvSpPr>
          <p:cNvPr id="40966" name="Rectangle 8"/>
          <p:cNvSpPr>
            <a:spLocks noGrp="1" noChangeArrowheads="1"/>
          </p:cNvSpPr>
          <p:nvPr>
            <p:ph type="title" idx="4294967295"/>
          </p:nvPr>
        </p:nvSpPr>
        <p:spPr>
          <a:xfrm>
            <a:off x="1295400" y="109250"/>
            <a:ext cx="6629400" cy="587003"/>
          </a:xfrm>
        </p:spPr>
        <p:txBody>
          <a:bodyPr/>
          <a:lstStyle/>
          <a:p>
            <a:r>
              <a:rPr lang="en-US" altLang="en-US" sz="2000" dirty="0" smtClean="0"/>
              <a:t>Mass measurements in storage rings</a:t>
            </a:r>
            <a:br>
              <a:rPr lang="en-US" altLang="en-US" sz="2000" dirty="0" smtClean="0"/>
            </a:br>
            <a:r>
              <a:rPr lang="en-US" altLang="en-US" sz="2000" dirty="0" smtClean="0"/>
              <a:t> Isochronous mass spectrometry (pioneered at GSI)</a:t>
            </a:r>
            <a:endParaRPr lang="en-US" altLang="en-US" dirty="0" smtClean="0"/>
          </a:p>
        </p:txBody>
      </p:sp>
      <p:pic>
        <p:nvPicPr>
          <p:cNvPr id="8" name="Picture 7" descr="Screen Clippi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33" b="15302"/>
          <a:stretch/>
        </p:blipFill>
        <p:spPr>
          <a:xfrm>
            <a:off x="4610100" y="1205201"/>
            <a:ext cx="4478603" cy="4752397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280987" y="1508124"/>
            <a:ext cx="3933825" cy="2073275"/>
            <a:chOff x="280987" y="1508124"/>
            <a:chExt cx="3933825" cy="2073275"/>
          </a:xfrm>
        </p:grpSpPr>
        <p:pic>
          <p:nvPicPr>
            <p:cNvPr id="40964" name="Picture 12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92" t="50282"/>
            <a:stretch/>
          </p:blipFill>
          <p:spPr bwMode="auto">
            <a:xfrm>
              <a:off x="280987" y="1622424"/>
              <a:ext cx="3933825" cy="1958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" name="Rectangle 1"/>
            <p:cNvSpPr/>
            <p:nvPr/>
          </p:nvSpPr>
          <p:spPr bwMode="auto">
            <a:xfrm>
              <a:off x="609600" y="1508124"/>
              <a:ext cx="3505200" cy="228600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751013" y="193675"/>
            <a:ext cx="5599112" cy="369888"/>
          </a:xfrm>
        </p:spPr>
        <p:txBody>
          <a:bodyPr/>
          <a:lstStyle/>
          <a:p>
            <a:r>
              <a:rPr lang="en-US" altLang="en-US" dirty="0" smtClean="0"/>
              <a:t>Masses – direct and indirect methods</a:t>
            </a:r>
          </a:p>
        </p:txBody>
      </p:sp>
      <p:sp>
        <p:nvSpPr>
          <p:cNvPr id="37891" name="Rectangle 3"/>
          <p:cNvSpPr>
            <a:spLocks noChangeArrowheads="1"/>
          </p:cNvSpPr>
          <p:nvPr/>
        </p:nvSpPr>
        <p:spPr bwMode="auto">
          <a:xfrm>
            <a:off x="266700" y="914400"/>
            <a:ext cx="4953000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0962" tIns="41275" rIns="80962" bIns="41275"/>
          <a:lstStyle>
            <a:lvl1pPr marL="2286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800100" indent="-3429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en-US" sz="2200" dirty="0">
                <a:solidFill>
                  <a:schemeClr val="accent1"/>
                </a:solidFill>
              </a:rPr>
              <a:t>Indirect</a:t>
            </a:r>
          </a:p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sz="2200" dirty="0" smtClean="0">
                <a:solidFill>
                  <a:schemeClr val="bg1">
                    <a:lumMod val="65000"/>
                  </a:schemeClr>
                </a:solidFill>
              </a:rPr>
              <a:t>Past: Decay </a:t>
            </a:r>
            <a:r>
              <a:rPr lang="en-US" altLang="en-US" sz="2200" dirty="0">
                <a:solidFill>
                  <a:schemeClr val="bg1">
                    <a:lumMod val="65000"/>
                  </a:schemeClr>
                </a:solidFill>
              </a:rPr>
              <a:t>measurements and kinematics in two-body reactions </a:t>
            </a:r>
            <a:endParaRPr lang="en-US" altLang="en-US" sz="2200" dirty="0" smtClean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sz="2200" dirty="0" smtClean="0"/>
              <a:t>Invariant mass spectroscopy to measure ground state resonance for unbound systems</a:t>
            </a:r>
            <a:endParaRPr lang="en-US" altLang="en-US" sz="2200" dirty="0"/>
          </a:p>
          <a:p>
            <a:pPr>
              <a:lnSpc>
                <a:spcPct val="90000"/>
              </a:lnSpc>
              <a:buFont typeface="Arial" panose="020B0604020202020204" pitchFamily="34" charset="0"/>
              <a:buNone/>
            </a:pPr>
            <a:endParaRPr lang="en-US" altLang="en-US" sz="2200" dirty="0"/>
          </a:p>
          <a:p>
            <a:pPr>
              <a:lnSpc>
                <a:spcPct val="90000"/>
              </a:lnSpc>
              <a:buFont typeface="Arial" panose="020B0604020202020204" pitchFamily="34" charset="0"/>
              <a:buNone/>
            </a:pPr>
            <a:r>
              <a:rPr lang="en-US" altLang="en-US" sz="2200" dirty="0">
                <a:solidFill>
                  <a:schemeClr val="accent1"/>
                </a:solidFill>
              </a:rPr>
              <a:t>Direct</a:t>
            </a:r>
          </a:p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sz="2200" dirty="0">
                <a:solidFill>
                  <a:schemeClr val="bg1">
                    <a:lumMod val="65000"/>
                  </a:schemeClr>
                </a:solidFill>
              </a:rPr>
              <a:t>Conventional mass spectrometry</a:t>
            </a:r>
          </a:p>
          <a:p>
            <a:pPr lvl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sz="2200" dirty="0" smtClean="0">
                <a:solidFill>
                  <a:schemeClr val="bg1">
                    <a:lumMod val="65000"/>
                  </a:schemeClr>
                </a:solidFill>
              </a:rPr>
              <a:t>Past: </a:t>
            </a:r>
            <a:r>
              <a:rPr lang="en-US" altLang="en-US" sz="2200" dirty="0" err="1" smtClean="0">
                <a:solidFill>
                  <a:schemeClr val="bg1">
                    <a:lumMod val="65000"/>
                  </a:schemeClr>
                </a:solidFill>
              </a:rPr>
              <a:t>Cern</a:t>
            </a:r>
            <a:r>
              <a:rPr lang="en-US" altLang="en-US" sz="2200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en-US" sz="2200" dirty="0">
                <a:solidFill>
                  <a:schemeClr val="bg1">
                    <a:lumMod val="65000"/>
                  </a:schemeClr>
                </a:solidFill>
              </a:rPr>
              <a:t>PS, Chalk River</a:t>
            </a:r>
          </a:p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sz="2200" dirty="0"/>
              <a:t>Time-of-flight </a:t>
            </a:r>
          </a:p>
          <a:p>
            <a:pPr lvl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sz="2200" dirty="0"/>
              <a:t>spectrometer </a:t>
            </a:r>
            <a:r>
              <a:rPr lang="en-US" altLang="en-US" sz="2200" dirty="0" smtClean="0"/>
              <a:t>(SPEG, S800, </a:t>
            </a:r>
            <a:r>
              <a:rPr lang="en-US" altLang="en-US" sz="2200" dirty="0" smtClean="0">
                <a:solidFill>
                  <a:schemeClr val="bg1">
                    <a:lumMod val="65000"/>
                  </a:schemeClr>
                </a:solidFill>
              </a:rPr>
              <a:t>past: TOFI</a:t>
            </a:r>
            <a:r>
              <a:rPr lang="en-US" altLang="en-US" sz="2200" dirty="0" smtClean="0"/>
              <a:t>)</a:t>
            </a:r>
            <a:endParaRPr lang="en-US" altLang="en-US" sz="2200" dirty="0"/>
          </a:p>
          <a:p>
            <a:pPr lvl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sz="2200" dirty="0"/>
              <a:t>Multi-turn </a:t>
            </a:r>
            <a:r>
              <a:rPr lang="en-US" altLang="en-US" sz="2200" dirty="0" smtClean="0"/>
              <a:t>(storage rings, MR-TOF MS, </a:t>
            </a:r>
            <a:r>
              <a:rPr lang="en-US" altLang="en-US" sz="2200" dirty="0" smtClean="0">
                <a:solidFill>
                  <a:schemeClr val="bg1">
                    <a:lumMod val="65000"/>
                  </a:schemeClr>
                </a:solidFill>
              </a:rPr>
              <a:t>past: GANIL cyclotrons</a:t>
            </a:r>
            <a:r>
              <a:rPr lang="en-US" altLang="en-US" sz="2200" dirty="0" smtClean="0"/>
              <a:t>)</a:t>
            </a:r>
            <a:endParaRPr lang="en-US" altLang="en-US" sz="2200" dirty="0"/>
          </a:p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sz="2200" dirty="0"/>
              <a:t>Frequency measurements</a:t>
            </a:r>
          </a:p>
          <a:p>
            <a:pPr lvl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sz="2200" dirty="0"/>
              <a:t>Penning traps</a:t>
            </a:r>
          </a:p>
          <a:p>
            <a:pPr lvl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sz="2200" dirty="0"/>
              <a:t>Storage rings</a:t>
            </a:r>
          </a:p>
          <a:p>
            <a:pPr>
              <a:lnSpc>
                <a:spcPct val="90000"/>
              </a:lnSpc>
            </a:pPr>
            <a:endParaRPr lang="en-US" altLang="en-US" dirty="0"/>
          </a:p>
        </p:txBody>
      </p:sp>
      <p:pic>
        <p:nvPicPr>
          <p:cNvPr id="37892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2438400"/>
            <a:ext cx="3378200" cy="183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893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61"/>
          <a:stretch>
            <a:fillRect/>
          </a:stretch>
        </p:blipFill>
        <p:spPr bwMode="auto">
          <a:xfrm>
            <a:off x="5257800" y="1235075"/>
            <a:ext cx="2057400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894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15"/>
          <a:stretch>
            <a:fillRect/>
          </a:stretch>
        </p:blipFill>
        <p:spPr bwMode="auto">
          <a:xfrm>
            <a:off x="7543800" y="1219200"/>
            <a:ext cx="1371600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895" name="Rectangle 7"/>
          <p:cNvSpPr>
            <a:spLocks noChangeArrowheads="1"/>
          </p:cNvSpPr>
          <p:nvPr/>
        </p:nvSpPr>
        <p:spPr bwMode="auto">
          <a:xfrm>
            <a:off x="5715000" y="4038600"/>
            <a:ext cx="1219200" cy="3810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</a:pPr>
            <a:endParaRPr lang="en-US" altLang="en-US"/>
          </a:p>
        </p:txBody>
      </p:sp>
      <p:sp>
        <p:nvSpPr>
          <p:cNvPr id="37896" name="Text Box 8"/>
          <p:cNvSpPr txBox="1">
            <a:spLocks noChangeArrowheads="1"/>
          </p:cNvSpPr>
          <p:nvPr/>
        </p:nvSpPr>
        <p:spPr bwMode="auto">
          <a:xfrm>
            <a:off x="7038975" y="4495800"/>
            <a:ext cx="2105025" cy="28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en-US" sz="1400">
                <a:solidFill>
                  <a:srgbClr val="777777"/>
                </a:solidFill>
              </a:rPr>
              <a:t>Adapted from D. Lunney</a:t>
            </a:r>
          </a:p>
        </p:txBody>
      </p:sp>
    </p:spTree>
    <p:extLst>
      <p:ext uri="{BB962C8B-B14F-4D97-AF65-F5344CB8AC3E}">
        <p14:creationId xmlns:p14="http://schemas.microsoft.com/office/powerpoint/2010/main" val="317449253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751013" y="76200"/>
            <a:ext cx="5599112" cy="695366"/>
          </a:xfrm>
        </p:spPr>
        <p:txBody>
          <a:bodyPr/>
          <a:lstStyle/>
          <a:p>
            <a:r>
              <a:rPr lang="en-US" altLang="en-US" baseline="30000" dirty="0" smtClean="0"/>
              <a:t>52</a:t>
            </a:r>
            <a:r>
              <a:rPr lang="en-US" altLang="en-US" dirty="0" smtClean="0"/>
              <a:t>Co ground-state and isomer mass determined to 10 </a:t>
            </a:r>
            <a:r>
              <a:rPr lang="en-US" altLang="en-US" dirty="0" err="1" smtClean="0"/>
              <a:t>keV</a:t>
            </a:r>
            <a:endParaRPr lang="en-US" altLang="en-US" i="1" dirty="0" smtClean="0"/>
          </a:p>
        </p:txBody>
      </p:sp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886" y="2514600"/>
            <a:ext cx="6751360" cy="414863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07086" y="914400"/>
            <a:ext cx="868696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aseline="30000" dirty="0" smtClean="0"/>
              <a:t>52</a:t>
            </a:r>
            <a:r>
              <a:rPr lang="en-US" dirty="0" smtClean="0"/>
              <a:t>Co was produced by fragmentation of a 468 MeV/u </a:t>
            </a:r>
            <a:r>
              <a:rPr lang="en-US" baseline="30000" dirty="0" smtClean="0"/>
              <a:t>58</a:t>
            </a:r>
            <a:r>
              <a:rPr lang="en-US" dirty="0" smtClean="0"/>
              <a:t>Ni primary beam and injected at </a:t>
            </a:r>
            <a:r>
              <a:rPr lang="en-US" dirty="0" smtClean="0">
                <a:sym typeface="Symbol" panose="05050102010706020507" pitchFamily="18" charset="2"/>
              </a:rPr>
              <a:t>=</a:t>
            </a:r>
            <a:r>
              <a:rPr lang="en-US" baseline="-25000" dirty="0" smtClean="0">
                <a:sym typeface="Symbol" panose="05050102010706020507" pitchFamily="18" charset="2"/>
              </a:rPr>
              <a:t>t</a:t>
            </a:r>
            <a:r>
              <a:rPr lang="en-US" dirty="0" smtClean="0">
                <a:sym typeface="Symbol" panose="05050102010706020507" pitchFamily="18" charset="2"/>
              </a:rPr>
              <a:t> </a:t>
            </a:r>
            <a:r>
              <a:rPr lang="en-US" dirty="0" smtClean="0"/>
              <a:t>into the storage ring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The revolution time was measured and the mass extracted from a calibration function deduced from known calibration masses</a:t>
            </a:r>
          </a:p>
        </p:txBody>
      </p:sp>
      <p:sp>
        <p:nvSpPr>
          <p:cNvPr id="5" name="Text Box 12"/>
          <p:cNvSpPr txBox="1">
            <a:spLocks noChangeArrowheads="1"/>
          </p:cNvSpPr>
          <p:nvPr/>
        </p:nvSpPr>
        <p:spPr bwMode="auto">
          <a:xfrm>
            <a:off x="5615918" y="6544068"/>
            <a:ext cx="3528082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en-US" sz="1600" dirty="0" smtClean="0">
                <a:solidFill>
                  <a:srgbClr val="777777"/>
                </a:solidFill>
              </a:rPr>
              <a:t>X. Xu</a:t>
            </a:r>
            <a:r>
              <a:rPr lang="en-US" altLang="en-US" sz="16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en-US" sz="1600" dirty="0">
                <a:solidFill>
                  <a:schemeClr val="bg1">
                    <a:lumMod val="50000"/>
                  </a:schemeClr>
                </a:solidFill>
              </a:rPr>
              <a:t>et al., </a:t>
            </a:r>
            <a:r>
              <a:rPr lang="en-US" altLang="en-US" sz="1600" dirty="0" smtClean="0">
                <a:solidFill>
                  <a:schemeClr val="bg1">
                    <a:lumMod val="50000"/>
                  </a:schemeClr>
                </a:solidFill>
              </a:rPr>
              <a:t>PRL 117</a:t>
            </a: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</a:rPr>
              <a:t>, 182503 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</a:rPr>
              <a:t>2016)</a:t>
            </a:r>
            <a:endParaRPr lang="en-US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039529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751013" y="76200"/>
            <a:ext cx="5599112" cy="695366"/>
          </a:xfrm>
        </p:spPr>
        <p:txBody>
          <a:bodyPr/>
          <a:lstStyle/>
          <a:p>
            <a:r>
              <a:rPr lang="en-US" altLang="en-US" baseline="30000" dirty="0" smtClean="0"/>
              <a:t>52</a:t>
            </a:r>
            <a:r>
              <a:rPr lang="en-US" altLang="en-US" dirty="0" smtClean="0"/>
              <a:t>Co ground-state and isomer mass determined to 10 </a:t>
            </a:r>
            <a:r>
              <a:rPr lang="en-US" altLang="en-US" dirty="0" err="1" smtClean="0"/>
              <a:t>keV</a:t>
            </a:r>
            <a:endParaRPr lang="en-US" altLang="en-US" i="1" dirty="0" smtClean="0"/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986568"/>
            <a:ext cx="6304791" cy="396643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07088" y="4828135"/>
            <a:ext cx="868696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Isomer energy determined to 387(13) </a:t>
            </a:r>
            <a:r>
              <a:rPr lang="en-US" sz="2000" dirty="0" err="1" smtClean="0"/>
              <a:t>keV</a:t>
            </a:r>
            <a:r>
              <a:rPr lang="en-US" sz="2000" dirty="0" smtClean="0"/>
              <a:t>. IAS corrected 2935(13) </a:t>
            </a:r>
            <a:r>
              <a:rPr lang="en-US" sz="2000" dirty="0" err="1" smtClean="0"/>
              <a:t>keV</a:t>
            </a:r>
            <a:r>
              <a:rPr lang="en-US" sz="2000" dirty="0" smtClean="0"/>
              <a:t> from adding the 114-2407 </a:t>
            </a:r>
            <a:r>
              <a:rPr lang="en-US" sz="2000" dirty="0" err="1" smtClean="0"/>
              <a:t>keV</a:t>
            </a:r>
            <a:r>
              <a:rPr lang="en-US" sz="2000" dirty="0" smtClean="0"/>
              <a:t> </a:t>
            </a:r>
            <a:r>
              <a:rPr lang="en-US" sz="2000" dirty="0" smtClean="0">
                <a:sym typeface="Symbol" panose="05050102010706020507" pitchFamily="18" charset="2"/>
              </a:rPr>
              <a:t>-ray cascade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ym typeface="Symbol" panose="05050102010706020507" pitchFamily="18" charset="2"/>
              </a:rPr>
              <a:t>Previously, the IAS energy was determined from the 1352 </a:t>
            </a:r>
            <a:r>
              <a:rPr lang="en-US" sz="2000" dirty="0" err="1" smtClean="0">
                <a:sym typeface="Symbol" panose="05050102010706020507" pitchFamily="18" charset="2"/>
              </a:rPr>
              <a:t>keV</a:t>
            </a:r>
            <a:r>
              <a:rPr lang="en-US" sz="2000" dirty="0" smtClean="0">
                <a:sym typeface="Symbol" panose="05050102010706020507" pitchFamily="18" charset="2"/>
              </a:rPr>
              <a:t> proton decay to </a:t>
            </a:r>
            <a:r>
              <a:rPr lang="en-US" sz="2000" baseline="30000" dirty="0" smtClean="0">
                <a:sym typeface="Symbol" panose="05050102010706020507" pitchFamily="18" charset="2"/>
              </a:rPr>
              <a:t>51</a:t>
            </a:r>
            <a:r>
              <a:rPr lang="en-US" sz="2000" dirty="0" smtClean="0">
                <a:sym typeface="Symbol" panose="05050102010706020507" pitchFamily="18" charset="2"/>
              </a:rPr>
              <a:t>Fe</a:t>
            </a:r>
            <a:r>
              <a:rPr lang="en-US" sz="2000" dirty="0" smtClean="0"/>
              <a:t> </a:t>
            </a:r>
            <a:r>
              <a:rPr lang="en-US" sz="2000" dirty="0" smtClean="0">
                <a:sym typeface="Wingdings" panose="05000000000000000000" pitchFamily="2" charset="2"/>
              </a:rPr>
              <a:t> the storage ring work argues that the proton emission occurs from a 1</a:t>
            </a:r>
            <a:r>
              <a:rPr lang="en-US" sz="2000" baseline="30000" dirty="0" smtClean="0">
                <a:sym typeface="Wingdings" panose="05000000000000000000" pitchFamily="2" charset="2"/>
              </a:rPr>
              <a:t>+</a:t>
            </a:r>
            <a:r>
              <a:rPr lang="en-US" sz="2000" dirty="0" smtClean="0">
                <a:sym typeface="Wingdings" panose="05000000000000000000" pitchFamily="2" charset="2"/>
              </a:rPr>
              <a:t> state rather than the IAS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ym typeface="Wingdings" panose="05000000000000000000" pitchFamily="2" charset="2"/>
              </a:rPr>
              <a:t>This restored the validity of the IMME for the T=2, J=0</a:t>
            </a:r>
            <a:r>
              <a:rPr lang="en-US" sz="2000" baseline="30000" dirty="0" smtClean="0">
                <a:sym typeface="Wingdings" panose="05000000000000000000" pitchFamily="2" charset="2"/>
              </a:rPr>
              <a:t>+</a:t>
            </a:r>
            <a:r>
              <a:rPr lang="en-US" sz="2000" dirty="0" smtClean="0">
                <a:sym typeface="Wingdings" panose="05000000000000000000" pitchFamily="2" charset="2"/>
              </a:rPr>
              <a:t> A=52 system</a:t>
            </a:r>
            <a:endParaRPr lang="en-US" sz="2000" dirty="0" smtClean="0"/>
          </a:p>
        </p:txBody>
      </p:sp>
      <p:sp>
        <p:nvSpPr>
          <p:cNvPr id="5" name="Text Box 12"/>
          <p:cNvSpPr txBox="1">
            <a:spLocks noChangeArrowheads="1"/>
          </p:cNvSpPr>
          <p:nvPr/>
        </p:nvSpPr>
        <p:spPr bwMode="auto">
          <a:xfrm>
            <a:off x="5586084" y="861703"/>
            <a:ext cx="3528082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en-US" sz="1600" dirty="0" smtClean="0">
                <a:solidFill>
                  <a:srgbClr val="777777"/>
                </a:solidFill>
              </a:rPr>
              <a:t>X. Xu</a:t>
            </a:r>
            <a:r>
              <a:rPr lang="en-US" altLang="en-US" sz="16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en-US" sz="1600" dirty="0">
                <a:solidFill>
                  <a:schemeClr val="bg1">
                    <a:lumMod val="50000"/>
                  </a:schemeClr>
                </a:solidFill>
              </a:rPr>
              <a:t>et al., </a:t>
            </a:r>
            <a:r>
              <a:rPr lang="en-US" altLang="en-US" sz="1600" dirty="0" smtClean="0">
                <a:solidFill>
                  <a:schemeClr val="bg1">
                    <a:lumMod val="50000"/>
                  </a:schemeClr>
                </a:solidFill>
              </a:rPr>
              <a:t>PRL 117</a:t>
            </a: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</a:rPr>
              <a:t>, 182503 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</a:rPr>
              <a:t>2016)</a:t>
            </a:r>
            <a:endParaRPr lang="en-US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117181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524000" y="152400"/>
            <a:ext cx="6019800" cy="370342"/>
          </a:xfrm>
        </p:spPr>
        <p:txBody>
          <a:bodyPr/>
          <a:lstStyle/>
          <a:p>
            <a:r>
              <a:rPr lang="en-US" altLang="en-US" dirty="0" smtClean="0"/>
              <a:t>Masses (resonance energies) of unbound systems</a:t>
            </a:r>
            <a:endParaRPr lang="en-US" altLang="en-US" i="1" dirty="0" smtClean="0"/>
          </a:p>
        </p:txBody>
      </p:sp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143000"/>
            <a:ext cx="7239000" cy="5393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155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751013" y="76200"/>
            <a:ext cx="5599112" cy="695366"/>
          </a:xfrm>
        </p:spPr>
        <p:txBody>
          <a:bodyPr/>
          <a:lstStyle/>
          <a:p>
            <a:r>
              <a:rPr lang="en-US" altLang="en-US" dirty="0" smtClean="0"/>
              <a:t>Energy of ground-state resonances of unbound systems </a:t>
            </a:r>
            <a:endParaRPr lang="en-US" altLang="en-US" i="1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381000" y="1219200"/>
            <a:ext cx="843871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The location of the nucleon driplines is a fundamental question, answering the key question: What combinations of protons and neutrons can be made into a bound syste</a:t>
            </a:r>
            <a:r>
              <a:rPr lang="en-US" dirty="0"/>
              <a:t>m</a:t>
            </a:r>
            <a:endParaRPr lang="en-US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One approach of proving the existence of a nucleus is to produce and detect it – but how do we show that something is unbound (aside from measuring an infinitely long time …)?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accent1"/>
                </a:solidFill>
              </a:rPr>
              <a:t>Strategy: </a:t>
            </a:r>
            <a:r>
              <a:rPr lang="en-US" dirty="0" smtClean="0"/>
              <a:t>Deduce its ground-state resonance energy by measuring the decay energy of the many-body breakup, e.g. </a:t>
            </a:r>
            <a:r>
              <a:rPr lang="en-US" baseline="30000" dirty="0" smtClean="0"/>
              <a:t>25</a:t>
            </a:r>
            <a:r>
              <a:rPr lang="en-US" dirty="0" smtClean="0"/>
              <a:t>O</a:t>
            </a:r>
            <a:r>
              <a:rPr lang="en-US" dirty="0" smtClean="0">
                <a:sym typeface="Wingdings" panose="05000000000000000000" pitchFamily="2" charset="2"/>
              </a:rPr>
              <a:t></a:t>
            </a:r>
            <a:r>
              <a:rPr lang="en-US" baseline="30000" dirty="0" smtClean="0">
                <a:sym typeface="Wingdings" panose="05000000000000000000" pitchFamily="2" charset="2"/>
              </a:rPr>
              <a:t>24</a:t>
            </a:r>
            <a:r>
              <a:rPr lang="en-US" dirty="0" smtClean="0">
                <a:sym typeface="Wingdings" panose="05000000000000000000" pitchFamily="2" charset="2"/>
              </a:rPr>
              <a:t>O+n or </a:t>
            </a:r>
            <a:r>
              <a:rPr lang="en-US" baseline="30000" dirty="0" smtClean="0">
                <a:sym typeface="Wingdings" panose="05000000000000000000" pitchFamily="2" charset="2"/>
              </a:rPr>
              <a:t>26</a:t>
            </a:r>
            <a:r>
              <a:rPr lang="en-US" dirty="0" smtClean="0">
                <a:sym typeface="Wingdings" panose="05000000000000000000" pitchFamily="2" charset="2"/>
              </a:rPr>
              <a:t>O </a:t>
            </a:r>
            <a:r>
              <a:rPr lang="en-US" baseline="30000" dirty="0" smtClean="0">
                <a:sym typeface="Wingdings" panose="05000000000000000000" pitchFamily="2" charset="2"/>
              </a:rPr>
              <a:t>24</a:t>
            </a:r>
            <a:r>
              <a:rPr lang="en-US" dirty="0" smtClean="0">
                <a:sym typeface="Wingdings" panose="05000000000000000000" pitchFamily="2" charset="2"/>
              </a:rPr>
              <a:t>O+n+n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55930819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524000" y="152400"/>
            <a:ext cx="6019800" cy="370342"/>
          </a:xfrm>
        </p:spPr>
        <p:txBody>
          <a:bodyPr/>
          <a:lstStyle/>
          <a:p>
            <a:r>
              <a:rPr lang="en-US" altLang="en-US" dirty="0" smtClean="0"/>
              <a:t>Masses (resonance energies) of unbound systems</a:t>
            </a:r>
            <a:endParaRPr lang="en-US" altLang="en-US" i="1" dirty="0" smtClean="0"/>
          </a:p>
        </p:txBody>
      </p:sp>
      <p:pic>
        <p:nvPicPr>
          <p:cNvPr id="7" name="Picture 6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1698399"/>
            <a:ext cx="5562600" cy="335458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562600" y="6477000"/>
            <a:ext cx="35782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</a:rPr>
              <a:t>H. Otsu et al., NIM B 376, 175 (2016)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81000" y="1202099"/>
            <a:ext cx="8610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chemeClr val="accent1"/>
                </a:solidFill>
              </a:rPr>
              <a:t>Strategy: measure 4-momentum vectors of all breakup products and extract decay energy</a:t>
            </a:r>
            <a:endParaRPr lang="en-US" sz="1800" dirty="0">
              <a:solidFill>
                <a:schemeClr val="accent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5314" y="5140426"/>
            <a:ext cx="892628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aseline="30000" dirty="0" smtClean="0"/>
              <a:t>26</a:t>
            </a:r>
            <a:r>
              <a:rPr lang="en-US" sz="2000" dirty="0" smtClean="0"/>
              <a:t>F and </a:t>
            </a:r>
            <a:r>
              <a:rPr lang="en-US" sz="2000" baseline="30000" dirty="0" smtClean="0"/>
              <a:t>27</a:t>
            </a:r>
            <a:r>
              <a:rPr lang="en-US" sz="2000" dirty="0" smtClean="0"/>
              <a:t>F at ~200 MeV/u were produced by projectile fragmentation of 345 MeV/u </a:t>
            </a:r>
            <a:r>
              <a:rPr lang="en-US" sz="2000" baseline="30000" dirty="0" smtClean="0"/>
              <a:t>48</a:t>
            </a:r>
            <a:r>
              <a:rPr lang="en-US" sz="2000" dirty="0" smtClean="0"/>
              <a:t>Ca primary beam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aseline="30000" dirty="0" smtClean="0"/>
              <a:t>25</a:t>
            </a:r>
            <a:r>
              <a:rPr lang="en-US" sz="2000" dirty="0" smtClean="0"/>
              <a:t>O and </a:t>
            </a:r>
            <a:r>
              <a:rPr lang="en-US" sz="2000" baseline="30000" dirty="0" smtClean="0"/>
              <a:t>26</a:t>
            </a:r>
            <a:r>
              <a:rPr lang="en-US" sz="2000" dirty="0" smtClean="0"/>
              <a:t>O were produced from </a:t>
            </a:r>
            <a:r>
              <a:rPr lang="en-US" sz="2000" baseline="30000" dirty="0" smtClean="0"/>
              <a:t>26</a:t>
            </a:r>
            <a:r>
              <a:rPr lang="en-US" sz="2000" dirty="0" smtClean="0"/>
              <a:t>F and </a:t>
            </a:r>
            <a:r>
              <a:rPr lang="en-US" sz="2000" baseline="30000" dirty="0" smtClean="0"/>
              <a:t>27</a:t>
            </a:r>
            <a:r>
              <a:rPr lang="en-US" sz="2000" dirty="0" smtClean="0"/>
              <a:t>F by one proton removal reactions and they breakup was studied with the SAMURAI spectrometer</a:t>
            </a:r>
            <a:endParaRPr lang="en-US" sz="2000" dirty="0" smtClean="0">
              <a:sym typeface="Symbol" panose="05050102010706020507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766989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524000" y="152400"/>
            <a:ext cx="6019800" cy="370342"/>
          </a:xfrm>
        </p:spPr>
        <p:txBody>
          <a:bodyPr/>
          <a:lstStyle/>
          <a:p>
            <a:r>
              <a:rPr lang="en-US" altLang="en-US" dirty="0" smtClean="0"/>
              <a:t>Masses (resonance energies) of unbound systems</a:t>
            </a:r>
            <a:endParaRPr lang="en-US" altLang="en-US" i="1" dirty="0" smtClean="0"/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71" y="2959659"/>
            <a:ext cx="4691743" cy="3108678"/>
          </a:xfrm>
          <a:prstGeom prst="rect">
            <a:avLst/>
          </a:prstGeom>
        </p:spPr>
      </p:pic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1337878"/>
            <a:ext cx="3657600" cy="3429678"/>
          </a:xfrm>
          <a:prstGeom prst="rect">
            <a:avLst/>
          </a:prstGeom>
        </p:spPr>
      </p:pic>
      <p:pic>
        <p:nvPicPr>
          <p:cNvPr id="5" name="Picture 4" descr="Screen Clippi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74"/>
          <a:stretch/>
        </p:blipFill>
        <p:spPr>
          <a:xfrm>
            <a:off x="79329" y="6037018"/>
            <a:ext cx="4920343" cy="590505"/>
          </a:xfrm>
          <a:prstGeom prst="rect">
            <a:avLst/>
          </a:prstGeom>
        </p:spPr>
      </p:pic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2546" y="4776156"/>
            <a:ext cx="3537857" cy="510695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5247731" y="5257800"/>
            <a:ext cx="3896269" cy="1219370"/>
            <a:chOff x="5225960" y="5119636"/>
            <a:chExt cx="3896269" cy="1219370"/>
          </a:xfrm>
        </p:grpSpPr>
        <p:pic>
          <p:nvPicPr>
            <p:cNvPr id="7" name="Picture 6" descr="Screen Clippi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30775" y="5119636"/>
              <a:ext cx="3486637" cy="1219370"/>
            </a:xfrm>
            <a:prstGeom prst="rect">
              <a:avLst/>
            </a:prstGeom>
          </p:spPr>
        </p:pic>
        <p:pic>
          <p:nvPicPr>
            <p:cNvPr id="8" name="Picture 7" descr="Screen Clipping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684" b="15683"/>
            <a:stretch/>
          </p:blipFill>
          <p:spPr>
            <a:xfrm>
              <a:off x="5225960" y="5562600"/>
              <a:ext cx="3896269" cy="333443"/>
            </a:xfrm>
            <a:prstGeom prst="rect">
              <a:avLst/>
            </a:prstGeom>
          </p:spPr>
        </p:pic>
      </p:grpSp>
      <p:sp>
        <p:nvSpPr>
          <p:cNvPr id="10" name="TextBox 9"/>
          <p:cNvSpPr txBox="1"/>
          <p:nvPr/>
        </p:nvSpPr>
        <p:spPr>
          <a:xfrm>
            <a:off x="5829570" y="749664"/>
            <a:ext cx="33144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aseline="30000" dirty="0" smtClean="0"/>
              <a:t>26</a:t>
            </a:r>
            <a:r>
              <a:rPr lang="en-US" sz="1800" dirty="0" smtClean="0"/>
              <a:t>O is produced and breaks up into </a:t>
            </a:r>
            <a:r>
              <a:rPr lang="en-US" sz="1800" baseline="30000" dirty="0" smtClean="0"/>
              <a:t>24</a:t>
            </a:r>
            <a:r>
              <a:rPr lang="en-US" sz="1800" dirty="0" smtClean="0"/>
              <a:t>O and two neutrons</a:t>
            </a:r>
            <a:endParaRPr lang="en-US" sz="1800" dirty="0"/>
          </a:p>
        </p:txBody>
      </p:sp>
      <p:sp>
        <p:nvSpPr>
          <p:cNvPr id="12" name="TextBox 11"/>
          <p:cNvSpPr txBox="1"/>
          <p:nvPr/>
        </p:nvSpPr>
        <p:spPr>
          <a:xfrm>
            <a:off x="228600" y="2164027"/>
            <a:ext cx="31608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aseline="30000" dirty="0" smtClean="0"/>
              <a:t>25</a:t>
            </a:r>
            <a:r>
              <a:rPr lang="en-US" sz="1800" dirty="0" smtClean="0"/>
              <a:t>O is produced and breaks up into </a:t>
            </a:r>
            <a:r>
              <a:rPr lang="en-US" sz="1800" baseline="30000" dirty="0" smtClean="0"/>
              <a:t>24</a:t>
            </a:r>
            <a:r>
              <a:rPr lang="en-US" sz="1800" dirty="0" smtClean="0"/>
              <a:t>O and one neutron</a:t>
            </a:r>
            <a:endParaRPr lang="en-US" sz="1800" dirty="0"/>
          </a:p>
        </p:txBody>
      </p:sp>
      <p:sp>
        <p:nvSpPr>
          <p:cNvPr id="11" name="TextBox 10"/>
          <p:cNvSpPr txBox="1"/>
          <p:nvPr/>
        </p:nvSpPr>
        <p:spPr>
          <a:xfrm>
            <a:off x="228600" y="959315"/>
            <a:ext cx="457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rgbClr val="FC0128"/>
                </a:solidFill>
              </a:rPr>
              <a:t>Strategy: measure 4-momentum vectors of all breakup products and extract decay energy</a:t>
            </a:r>
            <a:endParaRPr lang="en-US" sz="1800" dirty="0">
              <a:solidFill>
                <a:srgbClr val="FC0128"/>
              </a:solidFill>
            </a:endParaRPr>
          </a:p>
        </p:txBody>
      </p:sp>
      <p:sp>
        <p:nvSpPr>
          <p:cNvPr id="13" name="Text Box 12"/>
          <p:cNvSpPr txBox="1">
            <a:spLocks noChangeArrowheads="1"/>
          </p:cNvSpPr>
          <p:nvPr/>
        </p:nvSpPr>
        <p:spPr bwMode="auto">
          <a:xfrm>
            <a:off x="1156632" y="1568713"/>
            <a:ext cx="3843040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en-US" sz="1600" dirty="0" smtClean="0">
                <a:solidFill>
                  <a:srgbClr val="777777"/>
                </a:solidFill>
              </a:rPr>
              <a:t>Y. Kondo</a:t>
            </a:r>
            <a:r>
              <a:rPr lang="en-US" altLang="en-US" sz="16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en-US" sz="1600" dirty="0">
                <a:solidFill>
                  <a:schemeClr val="bg1">
                    <a:lumMod val="50000"/>
                  </a:schemeClr>
                </a:solidFill>
              </a:rPr>
              <a:t>et al., </a:t>
            </a:r>
            <a:r>
              <a:rPr lang="en-US" altLang="en-US" sz="1600" dirty="0" smtClean="0">
                <a:solidFill>
                  <a:schemeClr val="bg1">
                    <a:lumMod val="50000"/>
                  </a:schemeClr>
                </a:solidFill>
              </a:rPr>
              <a:t>PRL 116</a:t>
            </a: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</a:rPr>
              <a:t>, 102503 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</a:rPr>
              <a:t>2016)</a:t>
            </a:r>
            <a:endParaRPr lang="en-US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5457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101600"/>
            <a:ext cx="5867400" cy="370342"/>
          </a:xfrm>
        </p:spPr>
        <p:txBody>
          <a:bodyPr/>
          <a:lstStyle/>
          <a:p>
            <a:r>
              <a:rPr lang="en-US" baseline="30000" dirty="0" smtClean="0"/>
              <a:t>26,25</a:t>
            </a:r>
            <a:r>
              <a:rPr lang="en-US" dirty="0" smtClean="0"/>
              <a:t>O relative to stable </a:t>
            </a:r>
            <a:r>
              <a:rPr lang="en-US" baseline="30000" dirty="0" smtClean="0"/>
              <a:t>24</a:t>
            </a:r>
            <a:r>
              <a:rPr lang="en-US" dirty="0" smtClean="0"/>
              <a:t>O</a:t>
            </a:r>
            <a:endParaRPr lang="en-US" dirty="0"/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902" y="762000"/>
            <a:ext cx="6249272" cy="5973009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 bwMode="auto">
          <a:xfrm>
            <a:off x="5939774" y="4419600"/>
            <a:ext cx="11430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7016265" y="5490862"/>
            <a:ext cx="18229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C0128"/>
                </a:solidFill>
              </a:rPr>
              <a:t>18±3±4 </a:t>
            </a:r>
            <a:r>
              <a:rPr lang="en-US" dirty="0" err="1" smtClean="0">
                <a:solidFill>
                  <a:srgbClr val="FC0128"/>
                </a:solidFill>
              </a:rPr>
              <a:t>keV</a:t>
            </a:r>
            <a:endParaRPr lang="en-US" dirty="0">
              <a:solidFill>
                <a:srgbClr val="FC0128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131707" y="4201014"/>
            <a:ext cx="1502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C0128"/>
                </a:solidFill>
              </a:rPr>
              <a:t>1.28 MeV</a:t>
            </a:r>
            <a:endParaRPr lang="en-US" dirty="0">
              <a:solidFill>
                <a:srgbClr val="FC0128"/>
              </a:solidFill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5330174" y="3748504"/>
            <a:ext cx="609600" cy="1128296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3729974" y="4543161"/>
            <a:ext cx="609600" cy="1128296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367486" y="4688269"/>
            <a:ext cx="13147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C0128"/>
                </a:solidFill>
              </a:rPr>
              <a:t>750 </a:t>
            </a:r>
            <a:r>
              <a:rPr lang="en-US" dirty="0" err="1" smtClean="0">
                <a:solidFill>
                  <a:srgbClr val="FC0128"/>
                </a:solidFill>
              </a:rPr>
              <a:t>keV</a:t>
            </a:r>
            <a:endParaRPr lang="en-US" dirty="0">
              <a:solidFill>
                <a:srgbClr val="FC0128"/>
              </a:solidFill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5853882" y="3733800"/>
            <a:ext cx="1381292" cy="1524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6" name="Straight Connector 15"/>
          <p:cNvCxnSpPr/>
          <p:nvPr/>
        </p:nvCxnSpPr>
        <p:spPr bwMode="auto">
          <a:xfrm>
            <a:off x="5939774" y="5733288"/>
            <a:ext cx="11430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6768776" y="5260031"/>
            <a:ext cx="4764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</a:t>
            </a:r>
            <a:r>
              <a:rPr lang="en-US" baseline="30000" dirty="0" smtClean="0"/>
              <a:t>+</a:t>
            </a:r>
            <a:endParaRPr lang="en-US" baseline="30000" dirty="0"/>
          </a:p>
        </p:txBody>
      </p:sp>
      <p:sp>
        <p:nvSpPr>
          <p:cNvPr id="18" name="TextBox 17"/>
          <p:cNvSpPr txBox="1"/>
          <p:nvPr/>
        </p:nvSpPr>
        <p:spPr>
          <a:xfrm>
            <a:off x="6675467" y="3952139"/>
            <a:ext cx="6815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(2</a:t>
            </a:r>
            <a:r>
              <a:rPr lang="en-US" baseline="30000" dirty="0" smtClean="0"/>
              <a:t>+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4292132" y="4543161"/>
            <a:ext cx="7328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3/2</a:t>
            </a:r>
            <a:r>
              <a:rPr lang="en-US" baseline="30000" dirty="0" smtClean="0"/>
              <a:t>+</a:t>
            </a:r>
            <a:endParaRPr lang="en-US" baseline="30000" dirty="0"/>
          </a:p>
        </p:txBody>
      </p:sp>
      <p:sp>
        <p:nvSpPr>
          <p:cNvPr id="20" name="TextBox 19"/>
          <p:cNvSpPr txBox="1"/>
          <p:nvPr/>
        </p:nvSpPr>
        <p:spPr>
          <a:xfrm>
            <a:off x="3519621" y="5268912"/>
            <a:ext cx="4764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</a:t>
            </a:r>
            <a:r>
              <a:rPr lang="en-US" baseline="30000" dirty="0" smtClean="0"/>
              <a:t>+</a:t>
            </a:r>
            <a:endParaRPr lang="en-US" baseline="30000" dirty="0"/>
          </a:p>
        </p:txBody>
      </p:sp>
      <p:sp>
        <p:nvSpPr>
          <p:cNvPr id="21" name="Text Box 12"/>
          <p:cNvSpPr txBox="1">
            <a:spLocks noChangeArrowheads="1"/>
          </p:cNvSpPr>
          <p:nvPr/>
        </p:nvSpPr>
        <p:spPr bwMode="auto">
          <a:xfrm>
            <a:off x="4814160" y="6544068"/>
            <a:ext cx="4329840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en-US" sz="1600" dirty="0" smtClean="0">
                <a:solidFill>
                  <a:srgbClr val="FF0000"/>
                </a:solidFill>
              </a:rPr>
              <a:t>Red: </a:t>
            </a:r>
            <a:r>
              <a:rPr lang="en-US" altLang="en-US" sz="1600" dirty="0" smtClean="0">
                <a:solidFill>
                  <a:srgbClr val="777777"/>
                </a:solidFill>
              </a:rPr>
              <a:t>Y. Kondo</a:t>
            </a:r>
            <a:r>
              <a:rPr lang="en-US" altLang="en-US" sz="16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en-US" sz="1600" dirty="0">
                <a:solidFill>
                  <a:schemeClr val="bg1">
                    <a:lumMod val="50000"/>
                  </a:schemeClr>
                </a:solidFill>
              </a:rPr>
              <a:t>et al., </a:t>
            </a:r>
            <a:r>
              <a:rPr lang="en-US" altLang="en-US" sz="1600" dirty="0" smtClean="0">
                <a:solidFill>
                  <a:schemeClr val="bg1">
                    <a:lumMod val="50000"/>
                  </a:schemeClr>
                </a:solidFill>
              </a:rPr>
              <a:t>PRL 116</a:t>
            </a: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</a:rPr>
              <a:t>, 102503 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</a:rPr>
              <a:t>2016)</a:t>
            </a:r>
            <a:endParaRPr lang="en-US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913059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751013" y="193675"/>
            <a:ext cx="5599112" cy="695366"/>
          </a:xfrm>
        </p:spPr>
        <p:txBody>
          <a:bodyPr/>
          <a:lstStyle/>
          <a:p>
            <a:r>
              <a:rPr lang="en-US" altLang="en-US" dirty="0" smtClean="0"/>
              <a:t>Summary – what are masses good for?</a:t>
            </a:r>
          </a:p>
        </p:txBody>
      </p:sp>
      <p:pic>
        <p:nvPicPr>
          <p:cNvPr id="4" name="Picture 3" descr="Screen Clippi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797" r="-1"/>
          <a:stretch/>
        </p:blipFill>
        <p:spPr>
          <a:xfrm>
            <a:off x="1923684" y="1457974"/>
            <a:ext cx="5253770" cy="500892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214993" y="6477782"/>
            <a:ext cx="2929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Adapted from Klaus </a:t>
            </a:r>
            <a:r>
              <a:rPr lang="en-US" sz="1800" dirty="0" err="1" smtClean="0">
                <a:solidFill>
                  <a:schemeClr val="bg1">
                    <a:lumMod val="50000"/>
                  </a:schemeClr>
                </a:solidFill>
              </a:rPr>
              <a:t>Blaum</a:t>
            </a: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01167" y="1057864"/>
            <a:ext cx="70988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Different experimental approaches have different sensitivities</a:t>
            </a:r>
            <a:endParaRPr lang="en-US" sz="20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751013" y="193675"/>
            <a:ext cx="5599112" cy="369888"/>
          </a:xfrm>
        </p:spPr>
        <p:txBody>
          <a:bodyPr/>
          <a:lstStyle/>
          <a:p>
            <a:r>
              <a:rPr lang="en-US" altLang="en-US" smtClean="0"/>
              <a:t>Related review articles</a:t>
            </a:r>
          </a:p>
        </p:txBody>
      </p:sp>
      <p:sp>
        <p:nvSpPr>
          <p:cNvPr id="3" name="Text Box 21"/>
          <p:cNvSpPr txBox="1">
            <a:spLocks noChangeArrowheads="1"/>
          </p:cNvSpPr>
          <p:nvPr/>
        </p:nvSpPr>
        <p:spPr bwMode="auto">
          <a:xfrm>
            <a:off x="424543" y="1219200"/>
            <a:ext cx="8534400" cy="61555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lIns="45720" tIns="0" rIns="45720" bIns="0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da-DK" sz="2000" dirty="0" smtClean="0">
                <a:latin typeface="Arial" charset="0"/>
              </a:rPr>
              <a:t>F</a:t>
            </a:r>
            <a:r>
              <a:rPr lang="da-DK" sz="2000" dirty="0">
                <a:latin typeface="Arial" charset="0"/>
              </a:rPr>
              <a:t>. </a:t>
            </a:r>
            <a:r>
              <a:rPr lang="da-DK" sz="2000" dirty="0" smtClean="0">
                <a:latin typeface="Arial" charset="0"/>
              </a:rPr>
              <a:t>Bosch: Measurements </a:t>
            </a:r>
            <a:r>
              <a:rPr lang="da-DK" sz="2000" dirty="0">
                <a:latin typeface="Arial" charset="0"/>
              </a:rPr>
              <a:t>of mass and beta lifetime of stored exotic nuclei</a:t>
            </a:r>
            <a:r>
              <a:rPr lang="da-DK" sz="2000" dirty="0" smtClean="0">
                <a:latin typeface="Arial" charset="0"/>
              </a:rPr>
              <a:t>, 	  Lecture </a:t>
            </a:r>
            <a:r>
              <a:rPr lang="da-DK" sz="2000" dirty="0">
                <a:latin typeface="Arial" charset="0"/>
              </a:rPr>
              <a:t>Notes </a:t>
            </a:r>
            <a:r>
              <a:rPr lang="da-DK" sz="2000" dirty="0" smtClean="0">
                <a:latin typeface="Arial" charset="0"/>
              </a:rPr>
              <a:t>in Physics </a:t>
            </a:r>
            <a:r>
              <a:rPr lang="da-DK" sz="2000" dirty="0">
                <a:latin typeface="Arial" charset="0"/>
              </a:rPr>
              <a:t>651, 137 (2004</a:t>
            </a:r>
            <a:r>
              <a:rPr lang="da-DK" sz="2000" dirty="0" smtClean="0">
                <a:latin typeface="Arial" charset="0"/>
              </a:rPr>
              <a:t>)</a:t>
            </a:r>
            <a:endParaRPr lang="en-US" sz="2000" dirty="0">
              <a:latin typeface="Arial" charset="0"/>
            </a:endParaRPr>
          </a:p>
        </p:txBody>
      </p:sp>
      <p:pic>
        <p:nvPicPr>
          <p:cNvPr id="2" name="Picture 1" descr="Screen Clippi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278"/>
          <a:stretch/>
        </p:blipFill>
        <p:spPr>
          <a:xfrm>
            <a:off x="424543" y="2135900"/>
            <a:ext cx="8383170" cy="3531160"/>
          </a:xfrm>
          <a:prstGeom prst="rect">
            <a:avLst/>
          </a:prstGeom>
        </p:spPr>
      </p:pic>
      <p:pic>
        <p:nvPicPr>
          <p:cNvPr id="5" name="Picture 4" descr="Screen Clippi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095"/>
          <a:stretch/>
        </p:blipFill>
        <p:spPr>
          <a:xfrm>
            <a:off x="413657" y="5791200"/>
            <a:ext cx="8383170" cy="80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47591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676400" y="152400"/>
            <a:ext cx="5867400" cy="695325"/>
          </a:xfrm>
        </p:spPr>
        <p:txBody>
          <a:bodyPr/>
          <a:lstStyle/>
          <a:p>
            <a:r>
              <a:rPr lang="en-US" altLang="en-US" smtClean="0"/>
              <a:t>Binding energy, mass and mass excess</a:t>
            </a:r>
          </a:p>
        </p:txBody>
      </p:sp>
      <p:sp>
        <p:nvSpPr>
          <p:cNvPr id="23555" name="Text Box 1029"/>
          <p:cNvSpPr txBox="1">
            <a:spLocks noChangeArrowheads="1"/>
          </p:cNvSpPr>
          <p:nvPr/>
        </p:nvSpPr>
        <p:spPr bwMode="auto">
          <a:xfrm>
            <a:off x="-42863" y="6553200"/>
            <a:ext cx="2139951" cy="312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en-US" sz="1600">
                <a:solidFill>
                  <a:schemeClr val="bg1"/>
                </a:solidFill>
              </a:rPr>
              <a:t>Figure from M. Huyse</a:t>
            </a:r>
          </a:p>
        </p:txBody>
      </p:sp>
      <p:pic>
        <p:nvPicPr>
          <p:cNvPr id="2355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1489075"/>
            <a:ext cx="4648200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267200"/>
            <a:ext cx="8258175" cy="688975"/>
          </a:xfrm>
          <a:prstGeom prst="rect">
            <a:avLst/>
          </a:prstGeom>
          <a:noFill/>
          <a:ln w="12700">
            <a:solidFill>
              <a:srgbClr val="FFAE1A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825" y="5867400"/>
            <a:ext cx="7800975" cy="690563"/>
          </a:xfrm>
          <a:prstGeom prst="rect">
            <a:avLst/>
          </a:prstGeom>
          <a:noFill/>
          <a:ln w="12700">
            <a:solidFill>
              <a:srgbClr val="FFAE1A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9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5073650"/>
            <a:ext cx="3324225" cy="565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60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5175250"/>
            <a:ext cx="3257550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61" name="Picture 7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819400"/>
            <a:ext cx="7239000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62" name="Picture 8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952500"/>
            <a:ext cx="6897688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63" name="TextBox 10"/>
          <p:cNvSpPr txBox="1">
            <a:spLocks noChangeArrowheads="1"/>
          </p:cNvSpPr>
          <p:nvPr/>
        </p:nvSpPr>
        <p:spPr bwMode="auto">
          <a:xfrm>
            <a:off x="4654550" y="3406775"/>
            <a:ext cx="3498850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en-US" sz="2800">
                <a:latin typeface="Times" panose="02020603050405020304" pitchFamily="18" charset="0"/>
                <a:sym typeface="Wingdings" panose="05000000000000000000" pitchFamily="2" charset="2"/>
              </a:rPr>
              <a:t>Equivalent to </a:t>
            </a:r>
            <a:r>
              <a:rPr lang="en-US" altLang="en-US" sz="2800">
                <a:latin typeface="Symbol" panose="05050102010706020507" pitchFamily="18" charset="2"/>
              </a:rPr>
              <a:t>D</a:t>
            </a:r>
            <a:r>
              <a:rPr lang="en-US" altLang="en-US" sz="2800">
                <a:latin typeface="Times" panose="02020603050405020304" pitchFamily="18" charset="0"/>
              </a:rPr>
              <a:t>(</a:t>
            </a:r>
            <a:r>
              <a:rPr lang="en-US" altLang="en-US" sz="2800" baseline="30000">
                <a:latin typeface="Times" panose="02020603050405020304" pitchFamily="18" charset="0"/>
              </a:rPr>
              <a:t>12</a:t>
            </a:r>
            <a:r>
              <a:rPr lang="en-US" altLang="en-US" sz="2800">
                <a:latin typeface="Times" panose="02020603050405020304" pitchFamily="18" charset="0"/>
              </a:rPr>
              <a:t>C</a:t>
            </a:r>
            <a:r>
              <a:rPr lang="en-US" altLang="en-US" sz="2800"/>
              <a:t>)</a:t>
            </a:r>
            <a:r>
              <a:rPr lang="en-US" altLang="en-US" sz="2800">
                <a:latin typeface="Times" panose="02020603050405020304" pitchFamily="18" charset="0"/>
              </a:rPr>
              <a:t>=0</a:t>
            </a:r>
          </a:p>
        </p:txBody>
      </p:sp>
      <p:sp>
        <p:nvSpPr>
          <p:cNvPr id="23564" name="TextBox 11"/>
          <p:cNvSpPr txBox="1">
            <a:spLocks noChangeArrowheads="1"/>
          </p:cNvSpPr>
          <p:nvPr/>
        </p:nvSpPr>
        <p:spPr bwMode="auto">
          <a:xfrm>
            <a:off x="457200" y="1600200"/>
            <a:ext cx="2362200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en-US" sz="2800"/>
              <a:t>Mass excess:</a:t>
            </a:r>
          </a:p>
        </p:txBody>
      </p:sp>
      <p:sp>
        <p:nvSpPr>
          <p:cNvPr id="23565" name="TextBox 13"/>
          <p:cNvSpPr txBox="1">
            <a:spLocks noChangeArrowheads="1"/>
          </p:cNvSpPr>
          <p:nvPr/>
        </p:nvSpPr>
        <p:spPr bwMode="auto">
          <a:xfrm>
            <a:off x="533400" y="2209800"/>
            <a:ext cx="3503613" cy="534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en-US" sz="3200">
                <a:latin typeface="Times" panose="02020603050405020304" pitchFamily="18" charset="0"/>
              </a:rPr>
              <a:t>Atomic mass unit </a:t>
            </a:r>
            <a:r>
              <a:rPr lang="en-US" altLang="en-US" sz="3200" i="1">
                <a:latin typeface="Times" panose="02020603050405020304" pitchFamily="18" charset="0"/>
              </a:rPr>
              <a:t>u</a:t>
            </a:r>
            <a:r>
              <a:rPr lang="en-US" altLang="en-US" sz="3200">
                <a:latin typeface="Times" panose="02020603050405020304" pitchFamily="18" charset="0"/>
              </a:rPr>
              <a:t>:</a:t>
            </a:r>
          </a:p>
        </p:txBody>
      </p:sp>
      <p:sp>
        <p:nvSpPr>
          <p:cNvPr id="23566" name="TextBox 14"/>
          <p:cNvSpPr txBox="1">
            <a:spLocks noChangeArrowheads="1"/>
          </p:cNvSpPr>
          <p:nvPr/>
        </p:nvSpPr>
        <p:spPr bwMode="auto">
          <a:xfrm>
            <a:off x="417513" y="3841750"/>
            <a:ext cx="2325687" cy="42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en-US">
                <a:solidFill>
                  <a:srgbClr val="FFAE1A"/>
                </a:solidFill>
              </a:rPr>
              <a:t>Binding energy: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676400" y="152400"/>
            <a:ext cx="5867400" cy="695325"/>
          </a:xfrm>
        </p:spPr>
        <p:txBody>
          <a:bodyPr/>
          <a:lstStyle/>
          <a:p>
            <a:r>
              <a:rPr lang="en-US" altLang="en-US" smtClean="0"/>
              <a:t>Q values and nucleon separation energies</a:t>
            </a:r>
          </a:p>
        </p:txBody>
      </p:sp>
      <p:sp>
        <p:nvSpPr>
          <p:cNvPr id="28675" name="Text Box 1029"/>
          <p:cNvSpPr txBox="1">
            <a:spLocks noChangeArrowheads="1"/>
          </p:cNvSpPr>
          <p:nvPr/>
        </p:nvSpPr>
        <p:spPr bwMode="auto">
          <a:xfrm>
            <a:off x="-42863" y="6553200"/>
            <a:ext cx="2139951" cy="312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en-US" sz="1600">
                <a:solidFill>
                  <a:schemeClr val="bg1"/>
                </a:solidFill>
              </a:rPr>
              <a:t>Figure from M. Huyse</a:t>
            </a:r>
          </a:p>
        </p:txBody>
      </p:sp>
      <p:pic>
        <p:nvPicPr>
          <p:cNvPr id="2867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87" y="5867400"/>
            <a:ext cx="9040813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77" name="TextBox 8"/>
          <p:cNvSpPr txBox="1">
            <a:spLocks noChangeArrowheads="1"/>
          </p:cNvSpPr>
          <p:nvPr/>
        </p:nvSpPr>
        <p:spPr bwMode="auto">
          <a:xfrm>
            <a:off x="727073" y="5310740"/>
            <a:ext cx="461486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dirty="0"/>
              <a:t>Q value of a process (</a:t>
            </a:r>
            <a:r>
              <a:rPr lang="en-US" altLang="en-US" baseline="30000" dirty="0" err="1"/>
              <a:t>A</a:t>
            </a:r>
            <a:r>
              <a:rPr lang="en-US" altLang="en-US" dirty="0" err="1"/>
              <a:t>Z</a:t>
            </a:r>
            <a:r>
              <a:rPr lang="en-US" altLang="en-US" baseline="-25000" dirty="0" err="1"/>
              <a:t>i</a:t>
            </a:r>
            <a:r>
              <a:rPr lang="en-US" altLang="en-US" dirty="0"/>
              <a:t> </a:t>
            </a:r>
            <a:r>
              <a:rPr lang="en-US" altLang="en-US" dirty="0">
                <a:sym typeface="Wingdings" panose="05000000000000000000" pitchFamily="2" charset="2"/>
              </a:rPr>
              <a:t> </a:t>
            </a:r>
            <a:r>
              <a:rPr lang="en-US" altLang="en-US" baseline="30000" dirty="0" err="1">
                <a:sym typeface="Wingdings" panose="05000000000000000000" pitchFamily="2" charset="2"/>
              </a:rPr>
              <a:t>A</a:t>
            </a:r>
            <a:r>
              <a:rPr lang="en-US" altLang="en-US" dirty="0" err="1">
                <a:sym typeface="Wingdings" panose="05000000000000000000" pitchFamily="2" charset="2"/>
              </a:rPr>
              <a:t>Z</a:t>
            </a:r>
            <a:r>
              <a:rPr lang="en-US" altLang="en-US" baseline="-25000" dirty="0" err="1">
                <a:sym typeface="Wingdings" panose="05000000000000000000" pitchFamily="2" charset="2"/>
              </a:rPr>
              <a:t>f</a:t>
            </a:r>
            <a:r>
              <a:rPr lang="en-US" altLang="en-US" dirty="0">
                <a:sym typeface="Wingdings" panose="05000000000000000000" pitchFamily="2" charset="2"/>
              </a:rPr>
              <a:t>)</a:t>
            </a:r>
            <a:r>
              <a:rPr lang="en-US" altLang="en-US" dirty="0"/>
              <a:t>:</a:t>
            </a:r>
          </a:p>
        </p:txBody>
      </p:sp>
      <p:grpSp>
        <p:nvGrpSpPr>
          <p:cNvPr id="28678" name="Group 15"/>
          <p:cNvGrpSpPr>
            <a:grpSpLocks/>
          </p:cNvGrpSpPr>
          <p:nvPr/>
        </p:nvGrpSpPr>
        <p:grpSpPr bwMode="auto">
          <a:xfrm>
            <a:off x="609600" y="1553680"/>
            <a:ext cx="5797550" cy="3200400"/>
            <a:chOff x="1025525" y="2895600"/>
            <a:chExt cx="5797645" cy="3200400"/>
          </a:xfrm>
        </p:grpSpPr>
        <p:pic>
          <p:nvPicPr>
            <p:cNvPr id="28680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3255" b="55087"/>
            <a:stretch>
              <a:fillRect/>
            </a:stretch>
          </p:blipFill>
          <p:spPr bwMode="auto">
            <a:xfrm>
              <a:off x="1025525" y="2895600"/>
              <a:ext cx="1219047" cy="1600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8681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350" b="35838"/>
            <a:stretch>
              <a:fillRect/>
            </a:stretch>
          </p:blipFill>
          <p:spPr bwMode="auto">
            <a:xfrm>
              <a:off x="1752600" y="2971800"/>
              <a:ext cx="5070570" cy="2286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8682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8613" r="83255"/>
            <a:stretch>
              <a:fillRect/>
            </a:stretch>
          </p:blipFill>
          <p:spPr bwMode="auto">
            <a:xfrm>
              <a:off x="1143000" y="5334000"/>
              <a:ext cx="1219047" cy="76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8683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7052" r="83255" b="31561"/>
            <a:stretch>
              <a:fillRect/>
            </a:stretch>
          </p:blipFill>
          <p:spPr bwMode="auto">
            <a:xfrm>
              <a:off x="1143000" y="4648200"/>
              <a:ext cx="1219047" cy="76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8684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396" t="79132"/>
            <a:stretch>
              <a:fillRect/>
            </a:stretch>
          </p:blipFill>
          <p:spPr bwMode="auto">
            <a:xfrm>
              <a:off x="1828800" y="5352498"/>
              <a:ext cx="4994370" cy="7435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8679" name="TextBox 8"/>
          <p:cNvSpPr txBox="1">
            <a:spLocks noChangeArrowheads="1"/>
          </p:cNvSpPr>
          <p:nvPr/>
        </p:nvSpPr>
        <p:spPr bwMode="auto">
          <a:xfrm>
            <a:off x="609600" y="1007821"/>
            <a:ext cx="41941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dirty="0"/>
              <a:t>Nucleon separation energies: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295400" y="228600"/>
            <a:ext cx="6781799" cy="1020391"/>
          </a:xfrm>
        </p:spPr>
        <p:txBody>
          <a:bodyPr/>
          <a:lstStyle/>
          <a:p>
            <a:r>
              <a:rPr lang="en-US" altLang="en-US" dirty="0" smtClean="0"/>
              <a:t>Nucleon separation energies – telltale correlations reveal shell structure and pairing</a:t>
            </a:r>
          </a:p>
        </p:txBody>
      </p:sp>
      <p:sp>
        <p:nvSpPr>
          <p:cNvPr id="29701" name="TextBox 6"/>
          <p:cNvSpPr txBox="1">
            <a:spLocks noChangeArrowheads="1"/>
          </p:cNvSpPr>
          <p:nvPr/>
        </p:nvSpPr>
        <p:spPr bwMode="auto">
          <a:xfrm>
            <a:off x="4000500" y="1066800"/>
            <a:ext cx="23622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800" dirty="0"/>
              <a:t>Lines connect values with the same Z</a:t>
            </a:r>
          </a:p>
        </p:txBody>
      </p:sp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1066800"/>
            <a:ext cx="3917830" cy="3810000"/>
          </a:xfrm>
          <a:prstGeom prst="rect">
            <a:avLst/>
          </a:prstGeom>
        </p:spPr>
      </p:pic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1611721"/>
            <a:ext cx="3795122" cy="5131725"/>
          </a:xfrm>
          <a:prstGeom prst="rect">
            <a:avLst/>
          </a:prstGeom>
        </p:spPr>
      </p:pic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4857869"/>
            <a:ext cx="3917830" cy="191159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 rot="20233588">
            <a:off x="-641236" y="2325912"/>
            <a:ext cx="10439400" cy="1938992"/>
          </a:xfrm>
          <a:prstGeom prst="rect">
            <a:avLst/>
          </a:prstGeom>
          <a:solidFill>
            <a:srgbClr val="B0FFF8">
              <a:alpha val="41961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6000" dirty="0" smtClean="0"/>
              <a:t>See Alex Brown’s lecture notes and week 1</a:t>
            </a:r>
            <a:endParaRPr lang="en-US" sz="60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751013" y="228600"/>
            <a:ext cx="5599112" cy="370342"/>
          </a:xfrm>
        </p:spPr>
        <p:txBody>
          <a:bodyPr/>
          <a:lstStyle/>
          <a:p>
            <a:r>
              <a:rPr lang="en-US" altLang="en-US" dirty="0" smtClean="0"/>
              <a:t>… and regions of deformation</a:t>
            </a:r>
            <a:endParaRPr lang="en-US" altLang="en-US" i="1" dirty="0" smtClean="0"/>
          </a:p>
        </p:txBody>
      </p:sp>
      <p:graphicFrame>
        <p:nvGraphicFramePr>
          <p:cNvPr id="1026" name="Object 5"/>
          <p:cNvGraphicFramePr>
            <a:graphicFrameLocks noChangeAspect="1"/>
          </p:cNvGraphicFramePr>
          <p:nvPr/>
        </p:nvGraphicFramePr>
        <p:xfrm>
          <a:off x="838200" y="762000"/>
          <a:ext cx="7740650" cy="548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0" r:id="rId4" imgW="8554644" imgH="6066667" progId="PBrush">
                  <p:embed/>
                </p:oleObj>
              </mc:Choice>
              <mc:Fallback>
                <p:oleObj r:id="rId4" imgW="8554644" imgH="6066667" progId="PBrush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762000"/>
                        <a:ext cx="7740650" cy="5486400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8" name="TextBox 5"/>
          <p:cNvSpPr txBox="1">
            <a:spLocks noChangeArrowheads="1"/>
          </p:cNvSpPr>
          <p:nvPr/>
        </p:nvSpPr>
        <p:spPr bwMode="auto">
          <a:xfrm>
            <a:off x="6172200" y="6243638"/>
            <a:ext cx="181133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solidFill>
                  <a:schemeClr val="accent1"/>
                </a:solidFill>
              </a:rPr>
              <a:t>deformation</a:t>
            </a:r>
          </a:p>
        </p:txBody>
      </p:sp>
      <p:sp>
        <p:nvSpPr>
          <p:cNvPr id="1029" name="TextBox 6"/>
          <p:cNvSpPr txBox="1">
            <a:spLocks noChangeArrowheads="1"/>
          </p:cNvSpPr>
          <p:nvPr/>
        </p:nvSpPr>
        <p:spPr bwMode="auto">
          <a:xfrm>
            <a:off x="2971800" y="6243638"/>
            <a:ext cx="21367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solidFill>
                  <a:schemeClr val="tx2"/>
                </a:solidFill>
              </a:rPr>
              <a:t>magic number</a:t>
            </a:r>
          </a:p>
        </p:txBody>
      </p:sp>
      <p:sp>
        <p:nvSpPr>
          <p:cNvPr id="1030" name="Rectangle 7"/>
          <p:cNvSpPr>
            <a:spLocks noChangeArrowheads="1"/>
          </p:cNvSpPr>
          <p:nvPr/>
        </p:nvSpPr>
        <p:spPr bwMode="auto">
          <a:xfrm>
            <a:off x="5410200" y="5943600"/>
            <a:ext cx="1828800" cy="2286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</a:pPr>
            <a:endParaRPr lang="en-US" altLang="en-US"/>
          </a:p>
        </p:txBody>
      </p:sp>
      <p:sp>
        <p:nvSpPr>
          <p:cNvPr id="1031" name="TextBox 8"/>
          <p:cNvSpPr txBox="1">
            <a:spLocks noChangeArrowheads="1"/>
          </p:cNvSpPr>
          <p:nvPr/>
        </p:nvSpPr>
        <p:spPr bwMode="auto">
          <a:xfrm>
            <a:off x="3810000" y="5867400"/>
            <a:ext cx="191611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800"/>
              <a:t>Neutron number 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751013" y="76200"/>
            <a:ext cx="5599112" cy="695366"/>
          </a:xfrm>
        </p:spPr>
        <p:txBody>
          <a:bodyPr/>
          <a:lstStyle/>
          <a:p>
            <a:r>
              <a:rPr lang="en-US" altLang="en-US" dirty="0" smtClean="0"/>
              <a:t>Penning traps – Masses to study isospin symmetry </a:t>
            </a:r>
            <a:endParaRPr lang="en-US" altLang="en-US" i="1" dirty="0" smtClean="0"/>
          </a:p>
        </p:txBody>
      </p:sp>
      <p:sp>
        <p:nvSpPr>
          <p:cNvPr id="1030" name="Rectangle 7"/>
          <p:cNvSpPr>
            <a:spLocks noChangeArrowheads="1"/>
          </p:cNvSpPr>
          <p:nvPr/>
        </p:nvSpPr>
        <p:spPr bwMode="auto">
          <a:xfrm>
            <a:off x="5410200" y="5943600"/>
            <a:ext cx="1828800" cy="2286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</a:pPr>
            <a:endParaRPr lang="en-US" altLang="en-US"/>
          </a:p>
        </p:txBody>
      </p:sp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914400"/>
            <a:ext cx="7261263" cy="5617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69022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751013" y="76200"/>
            <a:ext cx="5599112" cy="695366"/>
          </a:xfrm>
        </p:spPr>
        <p:txBody>
          <a:bodyPr/>
          <a:lstStyle/>
          <a:p>
            <a:r>
              <a:rPr lang="en-US" altLang="en-US" dirty="0" smtClean="0"/>
              <a:t>Penning traps – Masses to study </a:t>
            </a:r>
            <a:r>
              <a:rPr lang="en-US" altLang="en-US" smtClean="0"/>
              <a:t>isospin symmetry </a:t>
            </a:r>
            <a:endParaRPr lang="en-US" altLang="en-US" i="1" dirty="0" smtClean="0"/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746" y="853597"/>
            <a:ext cx="6897063" cy="82879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29089" y="1577909"/>
            <a:ext cx="828631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isobaric </a:t>
            </a:r>
            <a:r>
              <a:rPr lang="en-US" dirty="0" err="1" smtClean="0"/>
              <a:t>multiplet</a:t>
            </a:r>
            <a:r>
              <a:rPr lang="en-US" dirty="0" smtClean="0"/>
              <a:t> mass equation (IMME) relates the mass excess of isospin </a:t>
            </a:r>
            <a:r>
              <a:rPr lang="en-US" dirty="0" err="1" smtClean="0"/>
              <a:t>multiplet</a:t>
            </a:r>
            <a:r>
              <a:rPr lang="en-US" dirty="0" smtClean="0"/>
              <a:t> members: T</a:t>
            </a:r>
            <a:r>
              <a:rPr lang="en-US" baseline="-25000" dirty="0" smtClean="0"/>
              <a:t>z</a:t>
            </a:r>
            <a:r>
              <a:rPr lang="en-US" dirty="0" smtClean="0"/>
              <a:t>=(N-Z)/2 is the projection of total isospin; a, b, and c, are coefficients that do not depend on T</a:t>
            </a:r>
            <a:r>
              <a:rPr lang="en-US" baseline="-25000" dirty="0" smtClean="0"/>
              <a:t>z</a:t>
            </a:r>
            <a:r>
              <a:rPr lang="en-US" dirty="0" smtClean="0"/>
              <a:t>. The need for a cubic term, d&gt;1 </a:t>
            </a:r>
            <a:r>
              <a:rPr lang="en-US" dirty="0" err="1" smtClean="0"/>
              <a:t>keV</a:t>
            </a:r>
            <a:r>
              <a:rPr lang="en-US" dirty="0" smtClean="0"/>
              <a:t>, would  indicate a breakdown of the IMME</a:t>
            </a:r>
            <a:endParaRPr lang="en-US" dirty="0"/>
          </a:p>
        </p:txBody>
      </p:sp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746" y="4003175"/>
            <a:ext cx="3143689" cy="237205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29089" y="3599261"/>
            <a:ext cx="190353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/>
              <a:t>E.g. for A=20:</a:t>
            </a:r>
            <a:endParaRPr lang="en-US" sz="2200" dirty="0"/>
          </a:p>
        </p:txBody>
      </p:sp>
      <p:sp>
        <p:nvSpPr>
          <p:cNvPr id="8" name="TextBox 7"/>
          <p:cNvSpPr txBox="1"/>
          <p:nvPr/>
        </p:nvSpPr>
        <p:spPr>
          <a:xfrm>
            <a:off x="2743200" y="5867400"/>
            <a:ext cx="2895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accent1"/>
                </a:solidFill>
              </a:rPr>
              <a:t>Precise ground-state mass was unknown until paper</a:t>
            </a:r>
            <a:endParaRPr lang="en-US" sz="2000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550569" y="4081118"/>
            <a:ext cx="40386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</a:rPr>
              <a:t>Strategy:</a:t>
            </a:r>
            <a:r>
              <a:rPr lang="en-US" sz="2000" dirty="0" smtClean="0"/>
              <a:t> Measure the mass of </a:t>
            </a:r>
            <a:r>
              <a:rPr lang="en-US" sz="2000" baseline="30000" dirty="0" smtClean="0"/>
              <a:t>20</a:t>
            </a:r>
            <a:r>
              <a:rPr lang="en-US" sz="2000" dirty="0" smtClean="0"/>
              <a:t>Mg precisely, extract ME, and fit the five ME(A=20, T=2, T</a:t>
            </a:r>
            <a:r>
              <a:rPr lang="en-US" sz="2000" baseline="-25000" dirty="0" smtClean="0"/>
              <a:t>z</a:t>
            </a:r>
            <a:r>
              <a:rPr lang="en-US" sz="2000" dirty="0" smtClean="0"/>
              <a:t>) with the IMME to evaluate need for significant cubic (or quartic) terms</a:t>
            </a:r>
            <a:endParaRPr lang="en-US" sz="2000" dirty="0"/>
          </a:p>
        </p:txBody>
      </p:sp>
      <p:sp>
        <p:nvSpPr>
          <p:cNvPr id="10" name="Text Box 12"/>
          <p:cNvSpPr txBox="1">
            <a:spLocks noChangeArrowheads="1"/>
          </p:cNvSpPr>
          <p:nvPr/>
        </p:nvSpPr>
        <p:spPr bwMode="auto">
          <a:xfrm>
            <a:off x="5089448" y="6511600"/>
            <a:ext cx="4087209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en-US" sz="1600" dirty="0" smtClean="0">
                <a:solidFill>
                  <a:srgbClr val="777777"/>
                </a:solidFill>
              </a:rPr>
              <a:t>T.S. Gallant </a:t>
            </a:r>
            <a:r>
              <a:rPr lang="en-US" altLang="en-US" sz="1600" dirty="0">
                <a:solidFill>
                  <a:srgbClr val="777777"/>
                </a:solidFill>
              </a:rPr>
              <a:t>et al., PRL </a:t>
            </a:r>
            <a:r>
              <a:rPr lang="en-US" altLang="en-US" sz="1600" dirty="0" smtClean="0">
                <a:solidFill>
                  <a:srgbClr val="777777"/>
                </a:solidFill>
              </a:rPr>
              <a:t>113, 082501 </a:t>
            </a:r>
            <a:r>
              <a:rPr lang="en-US" altLang="en-US" sz="1600" dirty="0">
                <a:solidFill>
                  <a:srgbClr val="777777"/>
                </a:solidFill>
              </a:rPr>
              <a:t>(</a:t>
            </a:r>
            <a:r>
              <a:rPr lang="en-US" altLang="en-US" sz="1600" dirty="0" smtClean="0">
                <a:solidFill>
                  <a:srgbClr val="777777"/>
                </a:solidFill>
              </a:rPr>
              <a:t>2014)</a:t>
            </a:r>
            <a:endParaRPr lang="en-US" altLang="en-US" sz="1600" dirty="0">
              <a:solidFill>
                <a:srgbClr val="77777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046002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9_Microsoft Office 98">
  <a:themeElements>
    <a:clrScheme name="Microsoft Office 98 8">
      <a:dk1>
        <a:srgbClr val="000000"/>
      </a:dk1>
      <a:lt1>
        <a:srgbClr val="FFFFFF"/>
      </a:lt1>
      <a:dk2>
        <a:srgbClr val="1F1DE8"/>
      </a:dk2>
      <a:lt2>
        <a:srgbClr val="007469"/>
      </a:lt2>
      <a:accent1>
        <a:srgbClr val="FC0128"/>
      </a:accent1>
      <a:accent2>
        <a:srgbClr val="CF16CE"/>
      </a:accent2>
      <a:accent3>
        <a:srgbClr val="FFFFFF"/>
      </a:accent3>
      <a:accent4>
        <a:srgbClr val="000000"/>
      </a:accent4>
      <a:accent5>
        <a:srgbClr val="FDAAAC"/>
      </a:accent5>
      <a:accent6>
        <a:srgbClr val="BB13BA"/>
      </a:accent6>
      <a:hlink>
        <a:srgbClr val="F39FD1"/>
      </a:hlink>
      <a:folHlink>
        <a:srgbClr val="7C0F59"/>
      </a:folHlink>
    </a:clrScheme>
    <a:fontScheme name="19_Microsoft Office 98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Microsoft Office 98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icrosoft Office 98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icrosoft Office 98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icrosoft Office 98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icrosoft Office 98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icrosoft Office 98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icrosoft Office 98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icrosoft Office 98 8">
        <a:dk1>
          <a:srgbClr val="000000"/>
        </a:dk1>
        <a:lt1>
          <a:srgbClr val="FFFFFF"/>
        </a:lt1>
        <a:dk2>
          <a:srgbClr val="1F1DE8"/>
        </a:dk2>
        <a:lt2>
          <a:srgbClr val="007469"/>
        </a:lt2>
        <a:accent1>
          <a:srgbClr val="FC0128"/>
        </a:accent1>
        <a:accent2>
          <a:srgbClr val="CF16CE"/>
        </a:accent2>
        <a:accent3>
          <a:srgbClr val="FFFFFF"/>
        </a:accent3>
        <a:accent4>
          <a:srgbClr val="000000"/>
        </a:accent4>
        <a:accent5>
          <a:srgbClr val="FDAAAC"/>
        </a:accent5>
        <a:accent6>
          <a:srgbClr val="BB13BA"/>
        </a:accent6>
        <a:hlink>
          <a:srgbClr val="F39FD1"/>
        </a:hlink>
        <a:folHlink>
          <a:srgbClr val="7C0F59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81D58"/>
      </a:dk2>
      <a:lt2>
        <a:srgbClr val="919191"/>
      </a:lt2>
      <a:accent1>
        <a:srgbClr val="FC0128"/>
      </a:accent1>
      <a:accent2>
        <a:srgbClr val="063DE8"/>
      </a:accent2>
      <a:accent3>
        <a:srgbClr val="FFFFFF"/>
      </a:accent3>
      <a:accent4>
        <a:srgbClr val="000000"/>
      </a:accent4>
      <a:accent5>
        <a:srgbClr val="FDAAAC"/>
      </a:accent5>
      <a:accent6>
        <a:srgbClr val="0536D2"/>
      </a:accent6>
      <a:hlink>
        <a:srgbClr val="00DFCA"/>
      </a:hlink>
      <a:folHlink>
        <a:srgbClr val="EAEC5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81D58"/>
      </a:dk2>
      <a:lt2>
        <a:srgbClr val="919191"/>
      </a:lt2>
      <a:accent1>
        <a:srgbClr val="FC0128"/>
      </a:accent1>
      <a:accent2>
        <a:srgbClr val="063DE8"/>
      </a:accent2>
      <a:accent3>
        <a:srgbClr val="FFFFFF"/>
      </a:accent3>
      <a:accent4>
        <a:srgbClr val="000000"/>
      </a:accent4>
      <a:accent5>
        <a:srgbClr val="FDAAAC"/>
      </a:accent5>
      <a:accent6>
        <a:srgbClr val="0536D2"/>
      </a:accent6>
      <a:hlink>
        <a:srgbClr val="00DFCA"/>
      </a:hlink>
      <a:folHlink>
        <a:srgbClr val="EAEC5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25384</TotalTime>
  <Pages>23</Pages>
  <Words>2598</Words>
  <Application>Microsoft Office PowerPoint</Application>
  <PresentationFormat>Overhead</PresentationFormat>
  <Paragraphs>242</Paragraphs>
  <Slides>38</Slides>
  <Notes>34</Notes>
  <HiddenSlides>0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3</vt:i4>
      </vt:variant>
      <vt:variant>
        <vt:lpstr>Slide Titles</vt:lpstr>
      </vt:variant>
      <vt:variant>
        <vt:i4>38</vt:i4>
      </vt:variant>
    </vt:vector>
  </HeadingPairs>
  <TitlesOfParts>
    <vt:vector size="52" baseType="lpstr">
      <vt:lpstr>Arial Unicode MS</vt:lpstr>
      <vt:lpstr>Arial</vt:lpstr>
      <vt:lpstr>cmmi10</vt:lpstr>
      <vt:lpstr>cmr10</vt:lpstr>
      <vt:lpstr>Comic Sans MS</vt:lpstr>
      <vt:lpstr>Symbol</vt:lpstr>
      <vt:lpstr>Times</vt:lpstr>
      <vt:lpstr>Times New Roman</vt:lpstr>
      <vt:lpstr>Verdana</vt:lpstr>
      <vt:lpstr>Wingdings</vt:lpstr>
      <vt:lpstr>19_Microsoft Office 98</vt:lpstr>
      <vt:lpstr>Equation</vt:lpstr>
      <vt:lpstr>Graph</vt:lpstr>
      <vt:lpstr>Image</vt:lpstr>
      <vt:lpstr>Masses from experiment … and what are they good for Alexandra Gade</vt:lpstr>
      <vt:lpstr>Outline</vt:lpstr>
      <vt:lpstr>Masses – direct and indirect methods</vt:lpstr>
      <vt:lpstr>Binding energy, mass and mass excess</vt:lpstr>
      <vt:lpstr>Q values and nucleon separation energies</vt:lpstr>
      <vt:lpstr>Nucleon separation energies – telltale correlations reveal shell structure and pairing</vt:lpstr>
      <vt:lpstr>… and regions of deformation</vt:lpstr>
      <vt:lpstr>Penning traps – Masses to study isospin symmetry </vt:lpstr>
      <vt:lpstr>Penning traps – Masses to study isospin symmetry </vt:lpstr>
      <vt:lpstr>Penning traps – Masses to study isospin symmetry </vt:lpstr>
      <vt:lpstr>Mass measurements with  Penning traps </vt:lpstr>
      <vt:lpstr>Mass measurements with  Penning traps </vt:lpstr>
      <vt:lpstr>Mass measurements with Penning traps </vt:lpstr>
      <vt:lpstr>Penning traps – Masses to study isospin symmetry </vt:lpstr>
      <vt:lpstr>Time-of-flight – Masses as input for astrophysical modeling </vt:lpstr>
      <vt:lpstr>Time-of-flight – Masses as input for neutron star modeling </vt:lpstr>
      <vt:lpstr>TOF mass measurements  – Spectrographs at NSCL</vt:lpstr>
      <vt:lpstr>TOF mass measurements  – Results for Cr isotopes</vt:lpstr>
      <vt:lpstr>What does this mean for the neutron star crust?</vt:lpstr>
      <vt:lpstr>MR-TOF mass measurements</vt:lpstr>
      <vt:lpstr>MR-TOF mass measurements of neutron-rich Ca isotopes</vt:lpstr>
      <vt:lpstr>MR-TOF mass measurements</vt:lpstr>
      <vt:lpstr>MR-TOF mass measurements</vt:lpstr>
      <vt:lpstr>Ca masses – at the end of the day</vt:lpstr>
      <vt:lpstr>Masses from storage rings</vt:lpstr>
      <vt:lpstr>52Co ground-state and isomer mass determined to 10 keV</vt:lpstr>
      <vt:lpstr>Mass measurements in the ESR storage ring at GSI </vt:lpstr>
      <vt:lpstr>Mass measurements in storage rings Schottky mass spectrometry (pioneered at GSI)</vt:lpstr>
      <vt:lpstr>Mass measurements in storage rings  Isochronous mass spectrometry (pioneered at GSI)</vt:lpstr>
      <vt:lpstr>52Co ground-state and isomer mass determined to 10 keV</vt:lpstr>
      <vt:lpstr>52Co ground-state and isomer mass determined to 10 keV</vt:lpstr>
      <vt:lpstr>Masses (resonance energies) of unbound systems</vt:lpstr>
      <vt:lpstr>Energy of ground-state resonances of unbound systems </vt:lpstr>
      <vt:lpstr>Masses (resonance energies) of unbound systems</vt:lpstr>
      <vt:lpstr>Masses (resonance energies) of unbound systems</vt:lpstr>
      <vt:lpstr>26,25O relative to stable 24O</vt:lpstr>
      <vt:lpstr>Summary – what are masses good for?</vt:lpstr>
      <vt:lpstr>Related review articles</vt:lpstr>
    </vt:vector>
  </TitlesOfParts>
  <Company>NSCL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Exotic Beam Summer School</dc:title>
  <dc:subject>Experimental techniques I</dc:subject>
  <dc:creator>Alexandra Gade</dc:creator>
  <cp:keywords/>
  <dc:description/>
  <cp:lastModifiedBy>Alex Gade</cp:lastModifiedBy>
  <cp:revision>1057</cp:revision>
  <cp:lastPrinted>2003-05-09T03:33:16Z</cp:lastPrinted>
  <dcterms:created xsi:type="dcterms:W3CDTF">1998-04-17T13:46:21Z</dcterms:created>
  <dcterms:modified xsi:type="dcterms:W3CDTF">2017-07-10T04:52:50Z</dcterms:modified>
</cp:coreProperties>
</file>